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6"/>
  </p:notesMasterIdLst>
  <p:sldIdLst>
    <p:sldId id="266" r:id="rId2"/>
    <p:sldId id="256" r:id="rId3"/>
    <p:sldId id="279" r:id="rId4"/>
    <p:sldId id="257" r:id="rId5"/>
    <p:sldId id="267" r:id="rId6"/>
    <p:sldId id="280" r:id="rId7"/>
    <p:sldId id="281" r:id="rId8"/>
    <p:sldId id="258" r:id="rId9"/>
    <p:sldId id="269" r:id="rId10"/>
    <p:sldId id="259" r:id="rId11"/>
    <p:sldId id="270" r:id="rId12"/>
    <p:sldId id="268" r:id="rId13"/>
    <p:sldId id="260" r:id="rId14"/>
    <p:sldId id="273" r:id="rId15"/>
    <p:sldId id="278" r:id="rId16"/>
    <p:sldId id="274" r:id="rId17"/>
    <p:sldId id="271" r:id="rId18"/>
    <p:sldId id="263" r:id="rId19"/>
    <p:sldId id="275" r:id="rId20"/>
    <p:sldId id="276" r:id="rId21"/>
    <p:sldId id="262" r:id="rId22"/>
    <p:sldId id="265" r:id="rId23"/>
    <p:sldId id="277" r:id="rId24"/>
    <p:sldId id="272" r:id="rId25"/>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png>
</file>

<file path=ppt/media/image18.jpg>
</file>

<file path=ppt/media/image19.jpg>
</file>

<file path=ppt/media/image2.png>
</file>

<file path=ppt/media/image20.png>
</file>

<file path=ppt/media/image21.jpg>
</file>

<file path=ppt/media/image22.png>
</file>

<file path=ppt/media/image23.jpg>
</file>

<file path=ppt/media/image3.pn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1897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2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9.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e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21.jpg"/></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3EEF4B-ACA0-AB8E-A155-4F1AF6B094D7}"/>
              </a:ext>
            </a:extLst>
          </p:cNvPr>
          <p:cNvPicPr>
            <a:picLocks noChangeAspect="1"/>
          </p:cNvPicPr>
          <p:nvPr/>
        </p:nvPicPr>
        <p:blipFill>
          <a:blip r:embed="rId2">
            <a:alphaModFix amt="60000"/>
          </a:blip>
          <a:stretch>
            <a:fillRect/>
          </a:stretch>
        </p:blipFill>
        <p:spPr>
          <a:xfrm>
            <a:off x="-1" y="0"/>
            <a:ext cx="14630400" cy="8229600"/>
          </a:xfrm>
          <a:prstGeom prst="rect">
            <a:avLst/>
          </a:prstGeom>
        </p:spPr>
      </p:pic>
      <p:sp>
        <p:nvSpPr>
          <p:cNvPr id="11" name="TextBox 10">
            <a:extLst>
              <a:ext uri="{FF2B5EF4-FFF2-40B4-BE49-F238E27FC236}">
                <a16:creationId xmlns:a16="http://schemas.microsoft.com/office/drawing/2014/main" id="{495EE976-4F32-7708-7308-788C31DF6F19}"/>
              </a:ext>
            </a:extLst>
          </p:cNvPr>
          <p:cNvSpPr txBox="1"/>
          <p:nvPr/>
        </p:nvSpPr>
        <p:spPr>
          <a:xfrm>
            <a:off x="-1" y="727113"/>
            <a:ext cx="14630402" cy="1415772"/>
          </a:xfrm>
          <a:prstGeom prst="rect">
            <a:avLst/>
          </a:prstGeom>
          <a:noFill/>
        </p:spPr>
        <p:txBody>
          <a:bodyPr wrap="square" rtlCol="0">
            <a:spAutoFit/>
          </a:bodyPr>
          <a:lstStyle/>
          <a:p>
            <a:pPr marL="0" indent="0" algn="ctr">
              <a:buNone/>
            </a:pPr>
            <a:r>
              <a:rPr lang="en-IN" sz="28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SIR C R REDDY COLLEGE OF ENGINEERING, ELURU</a:t>
            </a:r>
          </a:p>
          <a:p>
            <a:pPr marL="0" indent="0" algn="ctr">
              <a:buNone/>
            </a:pPr>
            <a:r>
              <a:rPr lang="en-IN" sz="20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Approved by AICTE &amp; Permanently Affiliated to JNTUK, Kakinada</a:t>
            </a:r>
          </a:p>
          <a:p>
            <a:pPr marL="0" indent="0" algn="ctr">
              <a:buNone/>
            </a:pPr>
            <a:r>
              <a:rPr lang="en-IN" sz="2000"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Accredited by NBA, Accredited by NAAC with ‘A’ Grade</a:t>
            </a:r>
          </a:p>
          <a:p>
            <a:endParaRPr lang="en-US"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D45AD135-7B9E-F3DA-D3DD-D8FC53F4AF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2814" y="1465509"/>
            <a:ext cx="3724771" cy="3161842"/>
          </a:xfrm>
          <a:prstGeom prst="rect">
            <a:avLst/>
          </a:prstGeom>
        </p:spPr>
      </p:pic>
      <p:sp>
        <p:nvSpPr>
          <p:cNvPr id="14" name="TextBox 13">
            <a:extLst>
              <a:ext uri="{FF2B5EF4-FFF2-40B4-BE49-F238E27FC236}">
                <a16:creationId xmlns:a16="http://schemas.microsoft.com/office/drawing/2014/main" id="{593C18BC-4EF8-710F-2ABE-B13F09068F86}"/>
              </a:ext>
            </a:extLst>
          </p:cNvPr>
          <p:cNvSpPr txBox="1"/>
          <p:nvPr/>
        </p:nvSpPr>
        <p:spPr>
          <a:xfrm>
            <a:off x="-3" y="4447334"/>
            <a:ext cx="14630402" cy="461665"/>
          </a:xfrm>
          <a:prstGeom prst="rect">
            <a:avLst/>
          </a:prstGeom>
          <a:noFill/>
        </p:spPr>
        <p:txBody>
          <a:bodyPr wrap="square" rtlCol="0">
            <a:spAutoFit/>
          </a:bodyPr>
          <a:lstStyle/>
          <a:p>
            <a:pPr marL="0" indent="0" algn="ctr">
              <a:buNone/>
            </a:pPr>
            <a:r>
              <a:rPr lang="en-IN" sz="2400" b="1"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DEPARTMENT OF COMPUTER SCIENCE &amp; ENGINEERING</a:t>
            </a:r>
          </a:p>
        </p:txBody>
      </p:sp>
      <p:sp>
        <p:nvSpPr>
          <p:cNvPr id="15" name="TextBox 14">
            <a:extLst>
              <a:ext uri="{FF2B5EF4-FFF2-40B4-BE49-F238E27FC236}">
                <a16:creationId xmlns:a16="http://schemas.microsoft.com/office/drawing/2014/main" id="{788B2231-662F-6C2B-3C7C-A0C3D9F8A9F6}"/>
              </a:ext>
            </a:extLst>
          </p:cNvPr>
          <p:cNvSpPr txBox="1"/>
          <p:nvPr/>
        </p:nvSpPr>
        <p:spPr>
          <a:xfrm>
            <a:off x="360947" y="5257799"/>
            <a:ext cx="7119506" cy="919739"/>
          </a:xfrm>
          <a:prstGeom prst="rect">
            <a:avLst/>
          </a:prstGeom>
          <a:noFill/>
        </p:spPr>
        <p:txBody>
          <a:bodyPr wrap="square" rtlCol="0">
            <a:spAutoFit/>
          </a:bodyPr>
          <a:lstStyle/>
          <a:p>
            <a:pPr algn="ctr">
              <a:lnSpc>
                <a:spcPct val="150000"/>
              </a:lnSpc>
            </a:pPr>
            <a:r>
              <a:rPr lang="en-IN" b="1"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PROJECT CREDITS</a:t>
            </a:r>
          </a:p>
          <a:p>
            <a:pPr algn="ctr">
              <a:lnSpc>
                <a:spcPct val="150000"/>
              </a:lnSpc>
            </a:pPr>
            <a:r>
              <a:rPr lang="en-IN" dirty="0">
                <a:latin typeface="Times New Roman" panose="02020603050405020304" pitchFamily="18" charset="0"/>
                <a:cs typeface="Times New Roman" panose="02020603050405020304" pitchFamily="18" charset="0"/>
              </a:rPr>
              <a:t>TANNA NAGA SRI DURGA MALLESH 		(21B81A05G7)    </a:t>
            </a:r>
            <a:endParaRPr lang="en-US"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48BECFAB-0CA6-379C-ED07-03F109D2F9D7}"/>
              </a:ext>
            </a:extLst>
          </p:cNvPr>
          <p:cNvSpPr txBox="1"/>
          <p:nvPr/>
        </p:nvSpPr>
        <p:spPr>
          <a:xfrm>
            <a:off x="8217568" y="5257799"/>
            <a:ext cx="5740803" cy="2616101"/>
          </a:xfrm>
          <a:prstGeom prst="rect">
            <a:avLst/>
          </a:prstGeom>
          <a:noFill/>
        </p:spPr>
        <p:txBody>
          <a:bodyPr wrap="square" rtlCol="0">
            <a:spAutoFit/>
          </a:bodyPr>
          <a:lstStyle/>
          <a:p>
            <a:pPr algn="ctr"/>
            <a:r>
              <a:rPr lang="en-IN" sz="2000" b="1" dirty="0">
                <a:latin typeface="Times New Roman" panose="02020603050405020304" pitchFamily="18" charset="0"/>
                <a:cs typeface="Times New Roman" panose="02020603050405020304" pitchFamily="18" charset="0"/>
              </a:rPr>
              <a:t>PROJECT GUIDE</a:t>
            </a:r>
          </a:p>
          <a:p>
            <a:pPr algn="ctr"/>
            <a:endParaRPr lang="en-IN" b="1" dirty="0">
              <a:latin typeface="Times New Roman" panose="02020603050405020304" pitchFamily="18" charset="0"/>
              <a:cs typeface="Times New Roman" panose="02020603050405020304" pitchFamily="18" charset="0"/>
            </a:endParaRPr>
          </a:p>
          <a:p>
            <a:pPr algn="ctr">
              <a:lnSpc>
                <a:spcPct val="150000"/>
              </a:lnSpc>
            </a:pPr>
            <a:r>
              <a:rPr lang="en-IN" dirty="0">
                <a:latin typeface="Times New Roman" panose="02020603050405020304" pitchFamily="18" charset="0"/>
                <a:cs typeface="Times New Roman" panose="02020603050405020304" pitchFamily="18" charset="0"/>
              </a:rPr>
              <a:t>M. Ganesh Babu, </a:t>
            </a:r>
            <a:r>
              <a:rPr lang="en-IN" dirty="0" err="1">
                <a:latin typeface="Times New Roman" panose="02020603050405020304" pitchFamily="18" charset="0"/>
                <a:cs typeface="Times New Roman" panose="02020603050405020304" pitchFamily="18" charset="0"/>
              </a:rPr>
              <a:t>M.Tech</a:t>
            </a:r>
            <a:endParaRPr lang="en-IN" dirty="0">
              <a:latin typeface="Times New Roman" panose="02020603050405020304" pitchFamily="18" charset="0"/>
              <a:cs typeface="Times New Roman" panose="02020603050405020304" pitchFamily="18" charset="0"/>
            </a:endParaRPr>
          </a:p>
          <a:p>
            <a:pPr algn="ctr">
              <a:lnSpc>
                <a:spcPct val="150000"/>
              </a:lnSpc>
            </a:pPr>
            <a:r>
              <a:rPr lang="en-IN" dirty="0">
                <a:latin typeface="Times New Roman" panose="02020603050405020304" pitchFamily="18" charset="0"/>
                <a:cs typeface="Times New Roman" panose="02020603050405020304" pitchFamily="18" charset="0"/>
              </a:rPr>
              <a:t>Asst. Professor, CSE</a:t>
            </a:r>
          </a:p>
          <a:p>
            <a:pPr marL="0" indent="0" algn="ctr">
              <a:lnSpc>
                <a:spcPct val="150000"/>
              </a:lnSpc>
              <a:buNone/>
            </a:pPr>
            <a:r>
              <a:rPr lang="en-IN" dirty="0">
                <a:latin typeface="Times New Roman" panose="02020603050405020304" pitchFamily="18" charset="0"/>
                <a:ea typeface="Calibri" panose="020F0502020204030204" pitchFamily="34" charset="0"/>
                <a:cs typeface="Times New Roman" panose="02020603050405020304" pitchFamily="18" charset="0"/>
              </a:rPr>
              <a:t>Department of Computer Science and Engineering</a:t>
            </a:r>
          </a:p>
          <a:p>
            <a:pPr marL="0" indent="0" algn="ctr">
              <a:lnSpc>
                <a:spcPct val="150000"/>
              </a:lnSpc>
              <a:buNone/>
            </a:pPr>
            <a:r>
              <a:rPr lang="en-IN" dirty="0">
                <a:latin typeface="Times New Roman" panose="02020603050405020304" pitchFamily="18" charset="0"/>
                <a:ea typeface="Calibri" panose="020F0502020204030204" pitchFamily="34" charset="0"/>
                <a:cs typeface="Times New Roman" panose="02020603050405020304" pitchFamily="18" charset="0"/>
              </a:rPr>
              <a:t>Sir C R Reddy College of Engineering  </a:t>
            </a:r>
          </a:p>
          <a:p>
            <a:pPr algn="ct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413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3">
            <a:alphaModFix amt="35000"/>
            <a:lum/>
          </a:blip>
          <a:srcRect/>
          <a:stretch>
            <a:fillRect t="-8000" b="-8000"/>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A8AE054-DAAB-410F-6644-17DFD5619578}"/>
              </a:ext>
            </a:extLst>
          </p:cNvPr>
          <p:cNvSpPr/>
          <p:nvPr/>
        </p:nvSpPr>
        <p:spPr>
          <a:xfrm>
            <a:off x="12690514" y="7667740"/>
            <a:ext cx="1939886" cy="561860"/>
          </a:xfrm>
          <a:prstGeom prst="rect">
            <a:avLst/>
          </a:prstGeom>
          <a:solidFill>
            <a:schemeClr val="bg1"/>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E36AC470-4AA4-7CAD-3C68-4362C05DCDEF}"/>
              </a:ext>
            </a:extLst>
          </p:cNvPr>
          <p:cNvPicPr>
            <a:picLocks noChangeAspect="1"/>
          </p:cNvPicPr>
          <p:nvPr/>
        </p:nvPicPr>
        <p:blipFill>
          <a:blip r:embed="rId4"/>
          <a:stretch>
            <a:fillRect/>
          </a:stretch>
        </p:blipFill>
        <p:spPr>
          <a:xfrm>
            <a:off x="0" y="0"/>
            <a:ext cx="14630400" cy="8229600"/>
          </a:xfrm>
          <a:prstGeom prst="rect">
            <a:avLst/>
          </a:prstGeom>
        </p:spPr>
      </p:pic>
      <p:pic>
        <p:nvPicPr>
          <p:cNvPr id="10" name="Picture 9">
            <a:extLst>
              <a:ext uri="{FF2B5EF4-FFF2-40B4-BE49-F238E27FC236}">
                <a16:creationId xmlns:a16="http://schemas.microsoft.com/office/drawing/2014/main" id="{0C23C3F5-E3D4-BB61-58E9-11FDA17D8FB8}"/>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957000" y="1211262"/>
            <a:ext cx="12716399" cy="5948600"/>
          </a:xfrm>
          <a:prstGeom prst="rect">
            <a:avLst/>
          </a:prstGeom>
        </p:spPr>
      </p:pic>
      <p:sp>
        <p:nvSpPr>
          <p:cNvPr id="3" name="Text 0"/>
          <p:cNvSpPr/>
          <p:nvPr/>
        </p:nvSpPr>
        <p:spPr>
          <a:xfrm>
            <a:off x="6280190" y="2467570"/>
            <a:ext cx="5670590" cy="708779"/>
          </a:xfrm>
          <a:prstGeom prst="rect">
            <a:avLst/>
          </a:prstGeom>
          <a:noFill/>
          <a:ln/>
        </p:spPr>
        <p:txBody>
          <a:bodyPr wrap="none" lIns="0" tIns="0" rIns="0" bIns="0" rtlCol="0" anchor="t"/>
          <a:lstStyle/>
          <a:p>
            <a:pPr marL="0" indent="0">
              <a:lnSpc>
                <a:spcPts val="5550"/>
              </a:lnSpc>
              <a:buNone/>
            </a:pPr>
            <a:endParaRPr lang="en-US" sz="4450" dirty="0"/>
          </a:p>
        </p:txBody>
      </p:sp>
      <p:sp>
        <p:nvSpPr>
          <p:cNvPr id="5" name="Text 1"/>
          <p:cNvSpPr/>
          <p:nvPr/>
        </p:nvSpPr>
        <p:spPr>
          <a:xfrm>
            <a:off x="6280190" y="4310301"/>
            <a:ext cx="2291953" cy="1088708"/>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9" name="Text 3"/>
          <p:cNvSpPr/>
          <p:nvPr/>
        </p:nvSpPr>
        <p:spPr>
          <a:xfrm>
            <a:off x="11544538" y="4310301"/>
            <a:ext cx="2291953" cy="1451610"/>
          </a:xfrm>
          <a:prstGeom prst="rect">
            <a:avLst/>
          </a:prstGeom>
          <a:noFill/>
          <a:ln/>
        </p:spPr>
        <p:txBody>
          <a:bodyPr wrap="square" lIns="0" tIns="0" rIns="0" bIns="0" rtlCol="0" anchor="t"/>
          <a:lstStyle/>
          <a:p>
            <a:pPr marL="0" indent="0" algn="l">
              <a:lnSpc>
                <a:spcPts val="2850"/>
              </a:lnSpc>
              <a:buNone/>
            </a:pP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7ADC5D-28B1-0752-59BD-902385F53233}"/>
              </a:ext>
            </a:extLst>
          </p:cNvPr>
          <p:cNvPicPr>
            <a:picLocks noChangeAspect="1"/>
          </p:cNvPicPr>
          <p:nvPr/>
        </p:nvPicPr>
        <p:blipFill>
          <a:blip r:embed="rId2"/>
          <a:stretch>
            <a:fillRect/>
          </a:stretch>
        </p:blipFill>
        <p:spPr>
          <a:xfrm>
            <a:off x="0" y="0"/>
            <a:ext cx="14630400" cy="8229600"/>
          </a:xfrm>
          <a:prstGeom prst="rect">
            <a:avLst/>
          </a:prstGeom>
        </p:spPr>
      </p:pic>
      <p:pic>
        <p:nvPicPr>
          <p:cNvPr id="4" name="Picture 3">
            <a:extLst>
              <a:ext uri="{FF2B5EF4-FFF2-40B4-BE49-F238E27FC236}">
                <a16:creationId xmlns:a16="http://schemas.microsoft.com/office/drawing/2014/main" id="{0F59B144-AEB9-FCF0-2E27-AF78B64182D3}"/>
              </a:ext>
            </a:extLst>
          </p:cNvPr>
          <p:cNvPicPr>
            <a:picLocks noChangeAspect="1"/>
          </p:cNvPicPr>
          <p:nvPr/>
        </p:nvPicPr>
        <p:blipFill>
          <a:blip r:embed="rId3"/>
          <a:stretch>
            <a:fillRect/>
          </a:stretch>
        </p:blipFill>
        <p:spPr>
          <a:xfrm>
            <a:off x="8109284" y="1060963"/>
            <a:ext cx="6064510" cy="6675342"/>
          </a:xfrm>
          <a:prstGeom prst="rect">
            <a:avLst/>
          </a:prstGeom>
        </p:spPr>
      </p:pic>
      <p:sp>
        <p:nvSpPr>
          <p:cNvPr id="5" name="TextBox 4">
            <a:extLst>
              <a:ext uri="{FF2B5EF4-FFF2-40B4-BE49-F238E27FC236}">
                <a16:creationId xmlns:a16="http://schemas.microsoft.com/office/drawing/2014/main" id="{69B92077-ECAA-4EF5-2627-28E620981CC0}"/>
              </a:ext>
            </a:extLst>
          </p:cNvPr>
          <p:cNvSpPr txBox="1"/>
          <p:nvPr/>
        </p:nvSpPr>
        <p:spPr>
          <a:xfrm>
            <a:off x="745958" y="1060964"/>
            <a:ext cx="6797842" cy="6655925"/>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EHR Input</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Utilizing Electronic Health Records (EHR)</a:t>
            </a:r>
          </a:p>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Preprocessing</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Data cleaning and preparation for analysis</a:t>
            </a:r>
          </a:p>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Model Training</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Utilizing algorithms to train the model</a:t>
            </a:r>
          </a:p>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Class Balancing</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Ensuring diverse data representation for accurate predictions</a:t>
            </a:r>
          </a:p>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Prediction</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Making predictions based on the trained model</a:t>
            </a:r>
          </a:p>
          <a:p>
            <a:pPr marL="285750" indent="-285750">
              <a:lnSpc>
                <a:spcPct val="200000"/>
              </a:lnSpc>
              <a:buFont typeface="Wingdings" panose="05000000000000000000" pitchFamily="2" charset="2"/>
              <a:buChar char="Ø"/>
            </a:pPr>
            <a:r>
              <a:rPr lang="en-IN" sz="1800" b="1" i="0" dirty="0">
                <a:solidFill>
                  <a:srgbClr val="111827"/>
                </a:solidFill>
                <a:effectLst/>
                <a:latin typeface="Times New Roman" panose="02020603050405020304" pitchFamily="18" charset="0"/>
                <a:cs typeface="Times New Roman" panose="02020603050405020304" pitchFamily="18" charset="0"/>
              </a:rPr>
              <a:t>Web App Output</a:t>
            </a:r>
            <a:br>
              <a:rPr lang="en-IN" sz="1800" b="0" i="0" dirty="0">
                <a:solidFill>
                  <a:srgbClr val="374151"/>
                </a:solidFill>
                <a:effectLst/>
                <a:latin typeface="Times New Roman" panose="02020603050405020304" pitchFamily="18" charset="0"/>
                <a:cs typeface="Times New Roman" panose="02020603050405020304" pitchFamily="18" charset="0"/>
              </a:rPr>
            </a:br>
            <a:r>
              <a:rPr lang="en-IN" sz="1800" b="0" i="0" dirty="0">
                <a:solidFill>
                  <a:srgbClr val="374151"/>
                </a:solidFill>
                <a:effectLst/>
                <a:latin typeface="Times New Roman" panose="02020603050405020304" pitchFamily="18" charset="0"/>
                <a:cs typeface="Times New Roman" panose="02020603050405020304" pitchFamily="18" charset="0"/>
              </a:rPr>
              <a:t>Displaying results in a user-friendly web application format</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8F241CA-E3C5-C981-FA9E-380CDBEBA613}"/>
              </a:ext>
            </a:extLst>
          </p:cNvPr>
          <p:cNvSpPr txBox="1"/>
          <p:nvPr/>
        </p:nvSpPr>
        <p:spPr>
          <a:xfrm>
            <a:off x="745958" y="348917"/>
            <a:ext cx="6906126"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System Design</a:t>
            </a:r>
          </a:p>
        </p:txBody>
      </p:sp>
    </p:spTree>
    <p:extLst>
      <p:ext uri="{BB962C8B-B14F-4D97-AF65-F5344CB8AC3E}">
        <p14:creationId xmlns:p14="http://schemas.microsoft.com/office/powerpoint/2010/main" val="796520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CD4B3A-9396-5EF6-9D8F-55B562CFAE96}"/>
              </a:ext>
            </a:extLst>
          </p:cNvPr>
          <p:cNvPicPr>
            <a:picLocks noChangeAspect="1"/>
          </p:cNvPicPr>
          <p:nvPr/>
        </p:nvPicPr>
        <p:blipFill>
          <a:blip r:embed="rId2"/>
          <a:stretch>
            <a:fillRect/>
          </a:stretch>
        </p:blipFill>
        <p:spPr>
          <a:xfrm>
            <a:off x="0" y="-10048"/>
            <a:ext cx="14630400" cy="8229600"/>
          </a:xfrm>
          <a:prstGeom prst="rect">
            <a:avLst/>
          </a:prstGeom>
        </p:spPr>
      </p:pic>
      <p:sp>
        <p:nvSpPr>
          <p:cNvPr id="4" name="TextBox 3">
            <a:extLst>
              <a:ext uri="{FF2B5EF4-FFF2-40B4-BE49-F238E27FC236}">
                <a16:creationId xmlns:a16="http://schemas.microsoft.com/office/drawing/2014/main" id="{EE33F9D2-21CD-41A6-3CD7-0A4D295EC63D}"/>
              </a:ext>
            </a:extLst>
          </p:cNvPr>
          <p:cNvSpPr txBox="1"/>
          <p:nvPr/>
        </p:nvSpPr>
        <p:spPr>
          <a:xfrm>
            <a:off x="775112" y="895051"/>
            <a:ext cx="12305489" cy="769441"/>
          </a:xfrm>
          <a:prstGeom prst="rect">
            <a:avLst/>
          </a:prstGeom>
          <a:noFill/>
        </p:spPr>
        <p:txBody>
          <a:bodyPr wrap="square" rtlCol="0">
            <a:spAutoFit/>
          </a:bodyPr>
          <a:lstStyle/>
          <a:p>
            <a:r>
              <a:rPr lang="en-US" sz="4400" dirty="0">
                <a:latin typeface="Times New Roman" panose="02020603050405020304" pitchFamily="18" charset="0"/>
                <a:cs typeface="Times New Roman" panose="02020603050405020304" pitchFamily="18" charset="0"/>
              </a:rPr>
              <a:t>Algorithms used in the Architecture</a:t>
            </a:r>
          </a:p>
        </p:txBody>
      </p:sp>
      <p:sp>
        <p:nvSpPr>
          <p:cNvPr id="5" name="TextBox 4">
            <a:extLst>
              <a:ext uri="{FF2B5EF4-FFF2-40B4-BE49-F238E27FC236}">
                <a16:creationId xmlns:a16="http://schemas.microsoft.com/office/drawing/2014/main" id="{65E5D675-B3BE-16DE-19DB-5D4437880498}"/>
              </a:ext>
            </a:extLst>
          </p:cNvPr>
          <p:cNvSpPr txBox="1"/>
          <p:nvPr/>
        </p:nvSpPr>
        <p:spPr>
          <a:xfrm>
            <a:off x="775112" y="2033236"/>
            <a:ext cx="8192935" cy="5547929"/>
          </a:xfrm>
          <a:prstGeom prst="rect">
            <a:avLst/>
          </a:prstGeom>
          <a:noFill/>
        </p:spPr>
        <p:txBody>
          <a:bodyPr wrap="square" rtlCol="0">
            <a:spAutoFit/>
          </a:bodyPr>
          <a:lstStyle/>
          <a:p>
            <a:pPr marL="342900" indent="-342900" algn="just">
              <a:lnSpc>
                <a:spcPct val="200000"/>
              </a:lnSpc>
              <a:buFont typeface="+mj-lt"/>
              <a:buAutoNum type="arabicPeriod"/>
            </a:pPr>
            <a:r>
              <a:rPr lang="en-US" b="1" dirty="0">
                <a:latin typeface="Times New Roman" panose="02020603050405020304" pitchFamily="18" charset="0"/>
                <a:cs typeface="Times New Roman" panose="02020603050405020304" pitchFamily="18" charset="0"/>
              </a:rPr>
              <a:t>Random Forest: </a:t>
            </a:r>
            <a:r>
              <a:rPr lang="en-US" dirty="0">
                <a:latin typeface="Times New Roman" panose="02020603050405020304" pitchFamily="18" charset="0"/>
                <a:cs typeface="Times New Roman" panose="02020603050405020304" pitchFamily="18" charset="0"/>
              </a:rPr>
              <a:t>Utilizes an ensemble of decision trees to improve prediction accuracy and reduce overfitting.</a:t>
            </a:r>
          </a:p>
          <a:p>
            <a:pPr marL="342900" indent="-342900" algn="just">
              <a:lnSpc>
                <a:spcPct val="200000"/>
              </a:lnSpc>
              <a:buFont typeface="+mj-lt"/>
              <a:buAutoNum type="arabicPeriod"/>
            </a:pPr>
            <a:r>
              <a:rPr lang="en-US" b="1" dirty="0" err="1">
                <a:latin typeface="Times New Roman" panose="02020603050405020304" pitchFamily="18" charset="0"/>
                <a:cs typeface="Times New Roman" panose="02020603050405020304" pitchFamily="18" charset="0"/>
              </a:rPr>
              <a:t>XGBoost</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Implements optimized gradient boosting for high-performance predictions.</a:t>
            </a:r>
          </a:p>
          <a:p>
            <a:pPr marL="342900" indent="-342900" algn="just">
              <a:lnSpc>
                <a:spcPct val="200000"/>
              </a:lnSpc>
              <a:buFont typeface="+mj-lt"/>
              <a:buAutoNum type="arabicPeriod"/>
            </a:pPr>
            <a:r>
              <a:rPr lang="en-US" b="1" dirty="0">
                <a:latin typeface="Times New Roman" panose="02020603050405020304" pitchFamily="18" charset="0"/>
                <a:cs typeface="Times New Roman" panose="02020603050405020304" pitchFamily="18" charset="0"/>
              </a:rPr>
              <a:t>Decision Tree:</a:t>
            </a:r>
            <a:r>
              <a:rPr lang="en-US" dirty="0">
                <a:latin typeface="Times New Roman" panose="02020603050405020304" pitchFamily="18" charset="0"/>
                <a:cs typeface="Times New Roman" panose="02020603050405020304" pitchFamily="18" charset="0"/>
              </a:rPr>
              <a:t> A model that makes decisions based on feature splits to classify data.</a:t>
            </a:r>
          </a:p>
          <a:p>
            <a:pPr marL="342900" indent="-342900" algn="just">
              <a:lnSpc>
                <a:spcPct val="200000"/>
              </a:lnSpc>
              <a:buFont typeface="+mj-lt"/>
              <a:buAutoNum type="arabicPeriod"/>
            </a:pPr>
            <a:r>
              <a:rPr lang="en-US" b="1" dirty="0">
                <a:latin typeface="Times New Roman" panose="02020603050405020304" pitchFamily="18" charset="0"/>
                <a:cs typeface="Times New Roman" panose="02020603050405020304" pitchFamily="18" charset="0"/>
              </a:rPr>
              <a:t>Multilayer Perceptron (MLP):</a:t>
            </a:r>
            <a:r>
              <a:rPr lang="en-US" dirty="0">
                <a:latin typeface="Times New Roman" panose="02020603050405020304" pitchFamily="18" charset="0"/>
                <a:cs typeface="Times New Roman" panose="02020603050405020304" pitchFamily="18" charset="0"/>
              </a:rPr>
              <a:t> A deep learning model that captures complex, non-linear relationships in data.</a:t>
            </a:r>
          </a:p>
          <a:p>
            <a:pPr marL="342900" indent="-342900" algn="just">
              <a:lnSpc>
                <a:spcPct val="200000"/>
              </a:lnSpc>
              <a:buFont typeface="+mj-lt"/>
              <a:buAutoNum type="arabicPeriod"/>
            </a:pPr>
            <a:r>
              <a:rPr lang="en-US" b="1" dirty="0">
                <a:latin typeface="Times New Roman" panose="02020603050405020304" pitchFamily="18" charset="0"/>
                <a:cs typeface="Times New Roman" panose="02020603050405020304" pitchFamily="18" charset="0"/>
              </a:rPr>
              <a:t>Long Short-Term Memory (LSTM):</a:t>
            </a:r>
            <a:r>
              <a:rPr lang="en-US" dirty="0">
                <a:latin typeface="Times New Roman" panose="02020603050405020304" pitchFamily="18" charset="0"/>
                <a:cs typeface="Times New Roman" panose="02020603050405020304" pitchFamily="18" charset="0"/>
              </a:rPr>
              <a:t> A type of Recurrent Neural Network (RNN) designed for processing sequential data.</a:t>
            </a:r>
          </a:p>
        </p:txBody>
      </p:sp>
      <p:pic>
        <p:nvPicPr>
          <p:cNvPr id="12" name="Picture 11">
            <a:extLst>
              <a:ext uri="{FF2B5EF4-FFF2-40B4-BE49-F238E27FC236}">
                <a16:creationId xmlns:a16="http://schemas.microsoft.com/office/drawing/2014/main" id="{F54567ED-20A7-49EE-0F07-77B0E5ED7B92}"/>
              </a:ext>
            </a:extLst>
          </p:cNvPr>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3258489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E2BF152-79C7-FB9C-0BA6-8373319D3D44}"/>
              </a:ext>
            </a:extLst>
          </p:cNvPr>
          <p:cNvSpPr/>
          <p:nvPr/>
        </p:nvSpPr>
        <p:spPr>
          <a:xfrm>
            <a:off x="12657221" y="7411453"/>
            <a:ext cx="1888958" cy="70986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56D3369D-5F00-65C0-FF2B-4F7EDF625D03}"/>
              </a:ext>
            </a:extLst>
          </p:cNvPr>
          <p:cNvPicPr>
            <a:picLocks noChangeAspect="1"/>
          </p:cNvPicPr>
          <p:nvPr/>
        </p:nvPicPr>
        <p:blipFill>
          <a:blip r:embed="rId3">
            <a:alphaModFix amt="30000"/>
          </a:blip>
          <a:stretch>
            <a:fillRect/>
          </a:stretch>
        </p:blipFill>
        <p:spPr>
          <a:xfrm>
            <a:off x="0" y="0"/>
            <a:ext cx="14630400" cy="8229600"/>
          </a:xfrm>
          <a:prstGeom prst="rect">
            <a:avLst/>
          </a:prstGeom>
        </p:spPr>
      </p:pic>
      <p:sp>
        <p:nvSpPr>
          <p:cNvPr id="3" name="Text 0"/>
          <p:cNvSpPr/>
          <p:nvPr/>
        </p:nvSpPr>
        <p:spPr>
          <a:xfrm>
            <a:off x="505326" y="385011"/>
            <a:ext cx="7844885" cy="926431"/>
          </a:xfrm>
          <a:prstGeom prst="rect">
            <a:avLst/>
          </a:prstGeom>
          <a:noFill/>
          <a:ln/>
        </p:spPr>
        <p:txBody>
          <a:bodyPr wrap="square" lIns="0" tIns="0" rIns="0" bIns="0" rtlCol="0" anchor="t"/>
          <a:lstStyle/>
          <a:p>
            <a:pPr marL="0" indent="0">
              <a:lnSpc>
                <a:spcPts val="5550"/>
              </a:lnSpc>
              <a:buNone/>
            </a:pPr>
            <a:r>
              <a:rPr lang="en-US" sz="4800" dirty="0">
                <a:solidFill>
                  <a:srgbClr val="1B1B27"/>
                </a:solidFill>
                <a:latin typeface="Times New Roman" panose="02020603050405020304" pitchFamily="18" charset="0"/>
                <a:cs typeface="Times New Roman" panose="02020603050405020304" pitchFamily="18" charset="0"/>
              </a:rPr>
              <a:t>Sample Code</a:t>
            </a:r>
            <a:endParaRPr lang="en-US" sz="4800" dirty="0">
              <a:latin typeface="Times New Roman" panose="02020603050405020304" pitchFamily="18" charset="0"/>
              <a:cs typeface="Times New Roman" panose="02020603050405020304" pitchFamily="18" charset="0"/>
            </a:endParaRPr>
          </a:p>
        </p:txBody>
      </p:sp>
      <p:sp>
        <p:nvSpPr>
          <p:cNvPr id="5" name="Text 1"/>
          <p:cNvSpPr/>
          <p:nvPr/>
        </p:nvSpPr>
        <p:spPr>
          <a:xfrm>
            <a:off x="2268022" y="3179088"/>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6" name="Text 2"/>
          <p:cNvSpPr/>
          <p:nvPr/>
        </p:nvSpPr>
        <p:spPr>
          <a:xfrm>
            <a:off x="2268022" y="3669506"/>
            <a:ext cx="608218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3"/>
          <p:cNvSpPr/>
          <p:nvPr/>
        </p:nvSpPr>
        <p:spPr>
          <a:xfrm>
            <a:off x="2268022" y="4539972"/>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9" name="Text 4"/>
          <p:cNvSpPr/>
          <p:nvPr/>
        </p:nvSpPr>
        <p:spPr>
          <a:xfrm>
            <a:off x="2268022" y="5030391"/>
            <a:ext cx="608218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1" name="Text 5"/>
          <p:cNvSpPr/>
          <p:nvPr/>
        </p:nvSpPr>
        <p:spPr>
          <a:xfrm>
            <a:off x="2268022" y="5900857"/>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12" name="Text 6"/>
          <p:cNvSpPr/>
          <p:nvPr/>
        </p:nvSpPr>
        <p:spPr>
          <a:xfrm>
            <a:off x="2268022" y="6391275"/>
            <a:ext cx="608218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6" name="TextBox 15">
            <a:extLst>
              <a:ext uri="{FF2B5EF4-FFF2-40B4-BE49-F238E27FC236}">
                <a16:creationId xmlns:a16="http://schemas.microsoft.com/office/drawing/2014/main" id="{76A6AC60-1BB2-D953-6765-E77B4E39D376}"/>
              </a:ext>
            </a:extLst>
          </p:cNvPr>
          <p:cNvSpPr txBox="1"/>
          <p:nvPr/>
        </p:nvSpPr>
        <p:spPr>
          <a:xfrm>
            <a:off x="505325" y="1311441"/>
            <a:ext cx="6974262" cy="5324535"/>
          </a:xfrm>
          <a:prstGeom prst="rect">
            <a:avLst/>
          </a:prstGeom>
          <a:solidFill>
            <a:schemeClr val="bg1"/>
          </a:solidFill>
        </p:spPr>
        <p:txBody>
          <a:bodyPr wrap="square" rtlCol="0">
            <a:spAutoFit/>
          </a:bodyPr>
          <a:lstStyle/>
          <a:p>
            <a:r>
              <a:rPr lang="en-IN" sz="2000" dirty="0">
                <a:latin typeface="Times New Roman" panose="02020603050405020304" pitchFamily="18" charset="0"/>
                <a:cs typeface="Times New Roman" panose="02020603050405020304" pitchFamily="18" charset="0"/>
              </a:rPr>
              <a:t>1. Data Preprocessing &amp; Handling Missing Values :</a:t>
            </a:r>
          </a:p>
          <a:p>
            <a:pPr>
              <a:buNone/>
            </a:pPr>
            <a:r>
              <a:rPr lang="en-IN" sz="2000" dirty="0">
                <a:latin typeface="Times New Roman" panose="02020603050405020304" pitchFamily="18" charset="0"/>
                <a:cs typeface="Times New Roman" panose="02020603050405020304" pitchFamily="18" charset="0"/>
              </a:rPr>
              <a:t>   import pandas as pd</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sklearn.preprocessing</a:t>
            </a:r>
            <a:r>
              <a:rPr lang="en-IN" sz="2000" dirty="0">
                <a:latin typeface="Times New Roman" panose="02020603050405020304" pitchFamily="18" charset="0"/>
                <a:cs typeface="Times New Roman" panose="02020603050405020304" pitchFamily="18" charset="0"/>
              </a:rPr>
              <a:t> import </a:t>
            </a:r>
            <a:r>
              <a:rPr lang="en-IN" sz="2000" dirty="0" err="1">
                <a:latin typeface="Times New Roman" panose="02020603050405020304" pitchFamily="18" charset="0"/>
                <a:cs typeface="Times New Roman" panose="02020603050405020304" pitchFamily="18" charset="0"/>
              </a:rPr>
              <a:t>LabelEncoder</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df</a:t>
            </a:r>
            <a:r>
              <a:rPr lang="en-IN" sz="2000" dirty="0">
                <a:latin typeface="Times New Roman" panose="02020603050405020304" pitchFamily="18" charset="0"/>
                <a:cs typeface="Times New Roman" panose="02020603050405020304" pitchFamily="18" charset="0"/>
              </a:rPr>
              <a:t> = </a:t>
            </a:r>
            <a:r>
              <a:rPr lang="en-IN" sz="2000" dirty="0" err="1">
                <a:latin typeface="Times New Roman" panose="02020603050405020304" pitchFamily="18" charset="0"/>
                <a:cs typeface="Times New Roman" panose="02020603050405020304" pitchFamily="18" charset="0"/>
              </a:rPr>
              <a:t>pd.read_csv</a:t>
            </a:r>
            <a:r>
              <a:rPr lang="en-IN" sz="2000" dirty="0">
                <a:latin typeface="Times New Roman" panose="02020603050405020304" pitchFamily="18" charset="0"/>
                <a:cs typeface="Times New Roman" panose="02020603050405020304" pitchFamily="18" charset="0"/>
              </a:rPr>
              <a:t>("patient_data.csv")</a:t>
            </a:r>
          </a:p>
          <a:p>
            <a:r>
              <a:rPr lang="en-IN" sz="2000" dirty="0">
                <a:latin typeface="Times New Roman" panose="02020603050405020304" pitchFamily="18" charset="0"/>
                <a:cs typeface="Times New Roman" panose="02020603050405020304" pitchFamily="18" charset="0"/>
              </a:rPr>
              <a:t>   # Handle missing values and encode categorical columns</a:t>
            </a:r>
          </a:p>
          <a:p>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df.replace</a:t>
            </a:r>
            <a:r>
              <a:rPr lang="en-IN" sz="2000" dirty="0">
                <a:latin typeface="Times New Roman" panose="02020603050405020304" pitchFamily="18" charset="0"/>
                <a:cs typeface="Times New Roman" panose="02020603050405020304" pitchFamily="18" charset="0"/>
              </a:rPr>
              <a:t>(["?", "unknown"], </a:t>
            </a:r>
            <a:r>
              <a:rPr lang="en-IN" sz="2000" dirty="0" err="1">
                <a:latin typeface="Times New Roman" panose="02020603050405020304" pitchFamily="18" charset="0"/>
                <a:cs typeface="Times New Roman" panose="02020603050405020304" pitchFamily="18" charset="0"/>
              </a:rPr>
              <a:t>np.nan</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inplace</a:t>
            </a:r>
            <a:r>
              <a:rPr lang="en-IN" sz="2000" dirty="0">
                <a:latin typeface="Times New Roman" panose="02020603050405020304" pitchFamily="18" charset="0"/>
                <a:cs typeface="Times New Roman" panose="02020603050405020304" pitchFamily="18" charset="0"/>
              </a:rPr>
              <a:t>=True)</a:t>
            </a:r>
          </a:p>
          <a:p>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df.fillna</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df.mode</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iloc</a:t>
            </a:r>
            <a:r>
              <a:rPr lang="en-IN" sz="2000" dirty="0">
                <a:latin typeface="Times New Roman" panose="02020603050405020304" pitchFamily="18" charset="0"/>
                <a:cs typeface="Times New Roman" panose="02020603050405020304" pitchFamily="18" charset="0"/>
              </a:rPr>
              <a:t>[0], </a:t>
            </a:r>
            <a:r>
              <a:rPr lang="en-IN" sz="2000" dirty="0" err="1">
                <a:latin typeface="Times New Roman" panose="02020603050405020304" pitchFamily="18" charset="0"/>
                <a:cs typeface="Times New Roman" panose="02020603050405020304" pitchFamily="18" charset="0"/>
              </a:rPr>
              <a:t>inplace</a:t>
            </a:r>
            <a:r>
              <a:rPr lang="en-IN" sz="2000" dirty="0">
                <a:latin typeface="Times New Roman" panose="02020603050405020304" pitchFamily="18" charset="0"/>
                <a:cs typeface="Times New Roman" panose="02020603050405020304" pitchFamily="18" charset="0"/>
              </a:rPr>
              <a:t>=True)</a:t>
            </a:r>
          </a:p>
          <a:p>
            <a:r>
              <a:rPr lang="en-IN" sz="2000" dirty="0">
                <a:latin typeface="Times New Roman" panose="02020603050405020304" pitchFamily="18" charset="0"/>
                <a:cs typeface="Times New Roman" panose="02020603050405020304" pitchFamily="18" charset="0"/>
              </a:rPr>
              <a:t>   for col in </a:t>
            </a:r>
            <a:r>
              <a:rPr lang="en-IN" sz="2000" dirty="0" err="1">
                <a:latin typeface="Times New Roman" panose="02020603050405020304" pitchFamily="18" charset="0"/>
                <a:cs typeface="Times New Roman" panose="02020603050405020304" pitchFamily="18" charset="0"/>
              </a:rPr>
              <a:t>df.select_dtypes</a:t>
            </a:r>
            <a:r>
              <a:rPr lang="en-IN" sz="2000" dirty="0">
                <a:latin typeface="Times New Roman" panose="02020603050405020304" pitchFamily="18" charset="0"/>
                <a:cs typeface="Times New Roman" panose="02020603050405020304" pitchFamily="18" charset="0"/>
              </a:rPr>
              <a:t>(include='object').columns:</a:t>
            </a:r>
          </a:p>
          <a:p>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df</a:t>
            </a:r>
            <a:r>
              <a:rPr lang="en-IN" sz="2000" dirty="0">
                <a:latin typeface="Times New Roman" panose="02020603050405020304" pitchFamily="18" charset="0"/>
                <a:cs typeface="Times New Roman" panose="02020603050405020304" pitchFamily="18" charset="0"/>
              </a:rPr>
              <a:t>[col] = </a:t>
            </a:r>
            <a:r>
              <a:rPr lang="en-IN" sz="2000" dirty="0" err="1">
                <a:latin typeface="Times New Roman" panose="02020603050405020304" pitchFamily="18" charset="0"/>
                <a:cs typeface="Times New Roman" panose="02020603050405020304" pitchFamily="18" charset="0"/>
              </a:rPr>
              <a:t>LabelEncoder</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fit_transform</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df</a:t>
            </a:r>
            <a:r>
              <a:rPr lang="en-IN" sz="2000" dirty="0">
                <a:latin typeface="Times New Roman" panose="02020603050405020304" pitchFamily="18" charset="0"/>
                <a:cs typeface="Times New Roman" panose="02020603050405020304" pitchFamily="18" charset="0"/>
              </a:rPr>
              <a:t>[col])</a:t>
            </a:r>
          </a:p>
          <a:p>
            <a:pPr>
              <a:buNone/>
            </a:pPr>
            <a:endParaRPr lang="en-IN" sz="2000" dirty="0">
              <a:latin typeface="Times New Roman" panose="02020603050405020304" pitchFamily="18" charset="0"/>
              <a:cs typeface="Times New Roman" panose="02020603050405020304" pitchFamily="18" charset="0"/>
            </a:endParaRPr>
          </a:p>
          <a:p>
            <a:pPr>
              <a:buNone/>
            </a:pPr>
            <a:r>
              <a:rPr lang="en-IN" sz="2000" dirty="0">
                <a:latin typeface="Times New Roman" panose="02020603050405020304" pitchFamily="18" charset="0"/>
                <a:cs typeface="Times New Roman" panose="02020603050405020304" pitchFamily="18" charset="0"/>
              </a:rPr>
              <a:t>2. Feature Scaling &amp; Balancing with SMOTEENN</a:t>
            </a:r>
          </a:p>
          <a:p>
            <a:pPr>
              <a:buNone/>
            </a:pP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sklearn.preprocessing</a:t>
            </a:r>
            <a:r>
              <a:rPr lang="en-IN" sz="2000" dirty="0">
                <a:latin typeface="Times New Roman" panose="02020603050405020304" pitchFamily="18" charset="0"/>
                <a:cs typeface="Times New Roman" panose="02020603050405020304" pitchFamily="18" charset="0"/>
              </a:rPr>
              <a:t> import </a:t>
            </a:r>
            <a:r>
              <a:rPr lang="en-IN" sz="2000" dirty="0" err="1">
                <a:latin typeface="Times New Roman" panose="02020603050405020304" pitchFamily="18" charset="0"/>
                <a:cs typeface="Times New Roman" panose="02020603050405020304" pitchFamily="18" charset="0"/>
              </a:rPr>
              <a:t>StandardScaler</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imblearn.combine</a:t>
            </a:r>
            <a:r>
              <a:rPr lang="en-IN" sz="2000" dirty="0">
                <a:latin typeface="Times New Roman" panose="02020603050405020304" pitchFamily="18" charset="0"/>
                <a:cs typeface="Times New Roman" panose="02020603050405020304" pitchFamily="18" charset="0"/>
              </a:rPr>
              <a:t> import SMOTEENN</a:t>
            </a:r>
          </a:p>
          <a:p>
            <a:r>
              <a:rPr lang="en-IN" sz="2000" dirty="0">
                <a:latin typeface="Times New Roman" panose="02020603050405020304" pitchFamily="18" charset="0"/>
                <a:cs typeface="Times New Roman" panose="02020603050405020304" pitchFamily="18" charset="0"/>
              </a:rPr>
              <a:t>    X = </a:t>
            </a:r>
            <a:r>
              <a:rPr lang="en-IN" sz="2000" dirty="0" err="1">
                <a:latin typeface="Times New Roman" panose="02020603050405020304" pitchFamily="18" charset="0"/>
                <a:cs typeface="Times New Roman" panose="02020603050405020304" pitchFamily="18" charset="0"/>
              </a:rPr>
              <a:t>df.drop</a:t>
            </a:r>
            <a:r>
              <a:rPr lang="en-IN" sz="2000" dirty="0">
                <a:latin typeface="Times New Roman" panose="02020603050405020304" pitchFamily="18" charset="0"/>
                <a:cs typeface="Times New Roman" panose="02020603050405020304" pitchFamily="18" charset="0"/>
              </a:rPr>
              <a:t>("re-admitted", axis=1)</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y = </a:t>
            </a:r>
            <a:r>
              <a:rPr lang="en-IN" sz="2000" dirty="0" err="1">
                <a:latin typeface="Times New Roman" panose="02020603050405020304" pitchFamily="18" charset="0"/>
                <a:cs typeface="Times New Roman" panose="02020603050405020304" pitchFamily="18" charset="0"/>
              </a:rPr>
              <a:t>df</a:t>
            </a:r>
            <a:r>
              <a:rPr lang="en-IN" sz="2000" dirty="0">
                <a:latin typeface="Times New Roman" panose="02020603050405020304" pitchFamily="18" charset="0"/>
                <a:cs typeface="Times New Roman" panose="02020603050405020304" pitchFamily="18" charset="0"/>
              </a:rPr>
              <a:t>["re-admitted"]</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X = </a:t>
            </a:r>
            <a:r>
              <a:rPr lang="en-IN" sz="2000" dirty="0" err="1">
                <a:latin typeface="Times New Roman" panose="02020603050405020304" pitchFamily="18" charset="0"/>
                <a:cs typeface="Times New Roman" panose="02020603050405020304" pitchFamily="18" charset="0"/>
              </a:rPr>
              <a:t>StandardScaler</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fit_transform</a:t>
            </a:r>
            <a:r>
              <a:rPr lang="en-IN" sz="2000" dirty="0">
                <a:latin typeface="Times New Roman" panose="02020603050405020304" pitchFamily="18" charset="0"/>
                <a:cs typeface="Times New Roman" panose="02020603050405020304" pitchFamily="18" charset="0"/>
              </a:rPr>
              <a:t>(X)</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X_resampled</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y_resampled</a:t>
            </a:r>
            <a:r>
              <a:rPr lang="en-IN" sz="2000" dirty="0">
                <a:latin typeface="Times New Roman" panose="02020603050405020304" pitchFamily="18" charset="0"/>
                <a:cs typeface="Times New Roman" panose="02020603050405020304" pitchFamily="18" charset="0"/>
              </a:rPr>
              <a:t> = SMOTEENN().</a:t>
            </a:r>
            <a:r>
              <a:rPr lang="en-IN" sz="2000" dirty="0" err="1">
                <a:latin typeface="Times New Roman" panose="02020603050405020304" pitchFamily="18" charset="0"/>
                <a:cs typeface="Times New Roman" panose="02020603050405020304" pitchFamily="18" charset="0"/>
              </a:rPr>
              <a:t>fit_resample</a:t>
            </a:r>
            <a:r>
              <a:rPr lang="en-IN" sz="2000" dirty="0">
                <a:latin typeface="Times New Roman" panose="02020603050405020304" pitchFamily="18" charset="0"/>
                <a:cs typeface="Times New Roman" panose="02020603050405020304" pitchFamily="18" charset="0"/>
              </a:rPr>
              <a:t>(X, y)</a:t>
            </a:r>
          </a:p>
        </p:txBody>
      </p:sp>
      <p:sp>
        <p:nvSpPr>
          <p:cNvPr id="18" name="TextBox 17">
            <a:extLst>
              <a:ext uri="{FF2B5EF4-FFF2-40B4-BE49-F238E27FC236}">
                <a16:creationId xmlns:a16="http://schemas.microsoft.com/office/drawing/2014/main" id="{9A930D82-282A-217B-8AD2-F919910D2F93}"/>
              </a:ext>
            </a:extLst>
          </p:cNvPr>
          <p:cNvSpPr txBox="1"/>
          <p:nvPr/>
        </p:nvSpPr>
        <p:spPr>
          <a:xfrm>
            <a:off x="7632133" y="1311442"/>
            <a:ext cx="6701882" cy="4401205"/>
          </a:xfrm>
          <a:prstGeom prst="rect">
            <a:avLst/>
          </a:prstGeom>
          <a:solidFill>
            <a:schemeClr val="bg1"/>
          </a:solidFill>
        </p:spPr>
        <p:txBody>
          <a:bodyPr wrap="square" rtlCol="0">
            <a:spAutoFit/>
          </a:bodyPr>
          <a:lstStyle/>
          <a:p>
            <a:pPr>
              <a:buNone/>
            </a:pPr>
            <a:r>
              <a:rPr lang="en-IN" sz="2000" dirty="0">
                <a:latin typeface="Times New Roman" panose="02020603050405020304" pitchFamily="18" charset="0"/>
                <a:cs typeface="Times New Roman" panose="02020603050405020304" pitchFamily="18" charset="0"/>
              </a:rPr>
              <a:t>3. Train-Test Split &amp; Model Training</a:t>
            </a:r>
          </a:p>
          <a:p>
            <a:pPr>
              <a:buNone/>
            </a:pP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sklearn.model_selection</a:t>
            </a:r>
            <a:r>
              <a:rPr lang="en-IN" sz="2000" dirty="0">
                <a:latin typeface="Times New Roman" panose="02020603050405020304" pitchFamily="18" charset="0"/>
                <a:cs typeface="Times New Roman" panose="02020603050405020304" pitchFamily="18" charset="0"/>
              </a:rPr>
              <a:t> import </a:t>
            </a:r>
            <a:r>
              <a:rPr lang="en-IN" sz="2000" dirty="0" err="1">
                <a:latin typeface="Times New Roman" panose="02020603050405020304" pitchFamily="18" charset="0"/>
                <a:cs typeface="Times New Roman" panose="02020603050405020304" pitchFamily="18" charset="0"/>
              </a:rPr>
              <a:t>train_test_split</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xgboost</a:t>
            </a:r>
            <a:r>
              <a:rPr lang="en-IN" sz="2000" dirty="0">
                <a:latin typeface="Times New Roman" panose="02020603050405020304" pitchFamily="18" charset="0"/>
                <a:cs typeface="Times New Roman" panose="02020603050405020304" pitchFamily="18" charset="0"/>
              </a:rPr>
              <a:t> import </a:t>
            </a:r>
            <a:r>
              <a:rPr lang="en-IN" sz="2000" dirty="0" err="1">
                <a:latin typeface="Times New Roman" panose="02020603050405020304" pitchFamily="18" charset="0"/>
                <a:cs typeface="Times New Roman" panose="02020603050405020304" pitchFamily="18" charset="0"/>
              </a:rPr>
              <a:t>XGBClassifier</a:t>
            </a:r>
            <a:endParaRPr lang="en-IN" sz="2000" dirty="0">
              <a:latin typeface="Times New Roman" panose="02020603050405020304" pitchFamily="18" charset="0"/>
              <a:cs typeface="Times New Roman" panose="02020603050405020304" pitchFamily="18" charset="0"/>
            </a:endParaRPr>
          </a:p>
          <a:p>
            <a:pPr>
              <a:buNone/>
            </a:pPr>
            <a:r>
              <a:rPr lang="en-IN" sz="2000" dirty="0">
                <a:latin typeface="Times New Roman" panose="02020603050405020304" pitchFamily="18" charset="0"/>
                <a:cs typeface="Times New Roman" panose="02020603050405020304" pitchFamily="18" charset="0"/>
              </a:rPr>
              <a:t>  X_train, </a:t>
            </a:r>
            <a:r>
              <a:rPr lang="en-IN" sz="2000" dirty="0" err="1">
                <a:latin typeface="Times New Roman" panose="02020603050405020304" pitchFamily="18" charset="0"/>
                <a:cs typeface="Times New Roman" panose="02020603050405020304" pitchFamily="18" charset="0"/>
              </a:rPr>
              <a:t>X_test</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y_train</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y_test</a:t>
            </a:r>
            <a:r>
              <a:rPr lang="en-IN" sz="2000" dirty="0">
                <a:latin typeface="Times New Roman" panose="02020603050405020304" pitchFamily="18" charset="0"/>
                <a:cs typeface="Times New Roman" panose="02020603050405020304" pitchFamily="18" charset="0"/>
              </a:rPr>
              <a:t> =  </a:t>
            </a:r>
            <a:r>
              <a:rPr lang="en-IN" sz="2000" dirty="0" err="1">
                <a:latin typeface="Times New Roman" panose="02020603050405020304" pitchFamily="18" charset="0"/>
                <a:cs typeface="Times New Roman" panose="02020603050405020304" pitchFamily="18" charset="0"/>
              </a:rPr>
              <a:t>train_test_split</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X_resampled</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y_resampled</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test_size</a:t>
            </a:r>
            <a:r>
              <a:rPr lang="en-IN" sz="2000" dirty="0">
                <a:latin typeface="Times New Roman" panose="02020603050405020304" pitchFamily="18" charset="0"/>
                <a:cs typeface="Times New Roman" panose="02020603050405020304" pitchFamily="18" charset="0"/>
              </a:rPr>
              <a:t>=0.2, </a:t>
            </a:r>
            <a:r>
              <a:rPr lang="en-IN" sz="2000" dirty="0" err="1">
                <a:latin typeface="Times New Roman" panose="02020603050405020304" pitchFamily="18" charset="0"/>
                <a:cs typeface="Times New Roman" panose="02020603050405020304" pitchFamily="18" charset="0"/>
              </a:rPr>
              <a:t>random_state</a:t>
            </a:r>
            <a:r>
              <a:rPr lang="en-IN" sz="2000" dirty="0">
                <a:latin typeface="Times New Roman" panose="02020603050405020304" pitchFamily="18" charset="0"/>
                <a:cs typeface="Times New Roman" panose="02020603050405020304" pitchFamily="18" charset="0"/>
              </a:rPr>
              <a:t>=42)</a:t>
            </a:r>
          </a:p>
          <a:p>
            <a:pPr>
              <a:buNone/>
            </a:pPr>
            <a:r>
              <a:rPr lang="en-IN" sz="2000" dirty="0">
                <a:latin typeface="Times New Roman" panose="02020603050405020304" pitchFamily="18" charset="0"/>
                <a:cs typeface="Times New Roman" panose="02020603050405020304" pitchFamily="18" charset="0"/>
              </a:rPr>
              <a:t>  model = </a:t>
            </a:r>
            <a:r>
              <a:rPr lang="en-IN" sz="2000" dirty="0" err="1">
                <a:latin typeface="Times New Roman" panose="02020603050405020304" pitchFamily="18" charset="0"/>
                <a:cs typeface="Times New Roman" panose="02020603050405020304" pitchFamily="18" charset="0"/>
              </a:rPr>
              <a:t>XGBClassifier</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use_label_encoder</a:t>
            </a:r>
            <a:r>
              <a:rPr lang="en-IN" sz="2000" dirty="0">
                <a:latin typeface="Times New Roman" panose="02020603050405020304" pitchFamily="18" charset="0"/>
                <a:cs typeface="Times New Roman" panose="02020603050405020304" pitchFamily="18" charset="0"/>
              </a:rPr>
              <a:t>=False,     </a:t>
            </a:r>
            <a:r>
              <a:rPr lang="en-IN" sz="2000" dirty="0" err="1">
                <a:latin typeface="Times New Roman" panose="02020603050405020304" pitchFamily="18" charset="0"/>
                <a:cs typeface="Times New Roman" panose="02020603050405020304" pitchFamily="18" charset="0"/>
              </a:rPr>
              <a:t>eval_metric</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mlogloss</a:t>
            </a:r>
            <a:r>
              <a:rPr lang="en-IN" sz="2000" dirty="0">
                <a:latin typeface="Times New Roman" panose="02020603050405020304" pitchFamily="18" charset="0"/>
                <a:cs typeface="Times New Roman" panose="02020603050405020304" pitchFamily="18" charset="0"/>
              </a:rPr>
              <a:t>")</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model.fit</a:t>
            </a:r>
            <a:r>
              <a:rPr lang="en-IN" sz="2000" dirty="0">
                <a:latin typeface="Times New Roman" panose="02020603050405020304" pitchFamily="18" charset="0"/>
                <a:cs typeface="Times New Roman" panose="02020603050405020304" pitchFamily="18" charset="0"/>
              </a:rPr>
              <a:t>(X_train, </a:t>
            </a:r>
            <a:r>
              <a:rPr lang="en-IN" sz="2000" dirty="0" err="1">
                <a:latin typeface="Times New Roman" panose="02020603050405020304" pitchFamily="18" charset="0"/>
                <a:cs typeface="Times New Roman" panose="02020603050405020304" pitchFamily="18" charset="0"/>
              </a:rPr>
              <a:t>y_train</a:t>
            </a:r>
            <a:r>
              <a:rPr lang="en-IN" sz="2000" dirty="0">
                <a:latin typeface="Times New Roman" panose="02020603050405020304" pitchFamily="18" charset="0"/>
                <a:cs typeface="Times New Roman" panose="02020603050405020304" pitchFamily="18" charset="0"/>
              </a:rPr>
              <a:t>)</a:t>
            </a:r>
          </a:p>
          <a:p>
            <a:pPr>
              <a:buNone/>
            </a:pPr>
            <a:endParaRPr lang="en-IN" sz="2000" dirty="0">
              <a:latin typeface="Times New Roman" panose="02020603050405020304" pitchFamily="18" charset="0"/>
              <a:cs typeface="Times New Roman" panose="02020603050405020304" pitchFamily="18" charset="0"/>
            </a:endParaRPr>
          </a:p>
          <a:p>
            <a:pPr>
              <a:buNone/>
            </a:pPr>
            <a:r>
              <a:rPr lang="en-IN" sz="2000" dirty="0">
                <a:latin typeface="Times New Roman" panose="02020603050405020304" pitchFamily="18" charset="0"/>
                <a:cs typeface="Times New Roman" panose="02020603050405020304" pitchFamily="18" charset="0"/>
              </a:rPr>
              <a:t>4. Prediction &amp; Evaluation</a:t>
            </a:r>
          </a:p>
          <a:p>
            <a:pPr>
              <a:buNone/>
            </a:pPr>
            <a:r>
              <a:rPr lang="en-IN" sz="2000" dirty="0">
                <a:latin typeface="Times New Roman" panose="02020603050405020304" pitchFamily="18" charset="0"/>
                <a:cs typeface="Times New Roman" panose="02020603050405020304" pitchFamily="18" charset="0"/>
              </a:rPr>
              <a:t>  From </a:t>
            </a:r>
            <a:r>
              <a:rPr lang="en-IN" sz="2000" dirty="0" err="1">
                <a:latin typeface="Times New Roman" panose="02020603050405020304" pitchFamily="18" charset="0"/>
                <a:cs typeface="Times New Roman" panose="02020603050405020304" pitchFamily="18" charset="0"/>
              </a:rPr>
              <a:t>sklearn.metrics</a:t>
            </a:r>
            <a:r>
              <a:rPr lang="en-IN" sz="2000" dirty="0">
                <a:latin typeface="Times New Roman" panose="02020603050405020304" pitchFamily="18" charset="0"/>
                <a:cs typeface="Times New Roman" panose="02020603050405020304" pitchFamily="18" charset="0"/>
              </a:rPr>
              <a:t> import </a:t>
            </a:r>
            <a:r>
              <a:rPr lang="en-IN" sz="2000" dirty="0" err="1">
                <a:latin typeface="Times New Roman" panose="02020603050405020304" pitchFamily="18" charset="0"/>
                <a:cs typeface="Times New Roman" panose="02020603050405020304" pitchFamily="18" charset="0"/>
              </a:rPr>
              <a:t>accuracy_score</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preds = </a:t>
            </a:r>
            <a:r>
              <a:rPr lang="en-IN" sz="2000" dirty="0" err="1">
                <a:latin typeface="Times New Roman" panose="02020603050405020304" pitchFamily="18" charset="0"/>
                <a:cs typeface="Times New Roman" panose="02020603050405020304" pitchFamily="18" charset="0"/>
              </a:rPr>
              <a:t>model.predict</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X_test</a:t>
            </a:r>
            <a:r>
              <a:rPr lang="en-IN" sz="2000" dirty="0">
                <a:latin typeface="Times New Roman" panose="02020603050405020304" pitchFamily="18" charset="0"/>
                <a:cs typeface="Times New Roman" panose="02020603050405020304" pitchFamily="18" charset="0"/>
              </a:rPr>
              <a:t>)</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  print("Accuracy:", </a:t>
            </a:r>
            <a:r>
              <a:rPr lang="en-IN" sz="2000" dirty="0" err="1">
                <a:latin typeface="Times New Roman" panose="02020603050405020304" pitchFamily="18" charset="0"/>
                <a:cs typeface="Times New Roman" panose="02020603050405020304" pitchFamily="18" charset="0"/>
              </a:rPr>
              <a:t>accuracy_score</a:t>
            </a:r>
            <a:r>
              <a:rPr lang="en-IN" sz="2000" dirty="0">
                <a:latin typeface="Times New Roman" panose="02020603050405020304" pitchFamily="18" charset="0"/>
                <a:cs typeface="Times New Roman" panose="02020603050405020304" pitchFamily="18" charset="0"/>
              </a:rPr>
              <a:t>(</a:t>
            </a:r>
            <a:r>
              <a:rPr lang="en-IN" sz="2000" dirty="0" err="1">
                <a:latin typeface="Times New Roman" panose="02020603050405020304" pitchFamily="18" charset="0"/>
                <a:cs typeface="Times New Roman" panose="02020603050405020304" pitchFamily="18" charset="0"/>
              </a:rPr>
              <a:t>y_test</a:t>
            </a:r>
            <a:r>
              <a:rPr lang="en-IN" sz="2000" dirty="0">
                <a:latin typeface="Times New Roman" panose="02020603050405020304" pitchFamily="18" charset="0"/>
                <a:cs typeface="Times New Roman" panose="02020603050405020304" pitchFamily="18" charset="0"/>
              </a:rPr>
              <a:t>, preds))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FD94537-3D0D-5845-3F1A-4BBFB6D05E9F}"/>
              </a:ext>
            </a:extLst>
          </p:cNvPr>
          <p:cNvSpPr/>
          <p:nvPr/>
        </p:nvSpPr>
        <p:spPr>
          <a:xfrm>
            <a:off x="12820650" y="7639050"/>
            <a:ext cx="1638300" cy="4381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E522B3D-45C7-7951-B0B3-4B847C4F518D}"/>
              </a:ext>
            </a:extLst>
          </p:cNvPr>
          <p:cNvPicPr>
            <a:picLocks noChangeAspect="1"/>
          </p:cNvPicPr>
          <p:nvPr/>
        </p:nvPicPr>
        <p:blipFill>
          <a:blip r:embed="rId2">
            <a:alphaModFix amt="30000"/>
          </a:blip>
          <a:stretch>
            <a:fillRect/>
          </a:stretch>
        </p:blipFill>
        <p:spPr>
          <a:xfrm>
            <a:off x="0" y="0"/>
            <a:ext cx="14630399" cy="8229600"/>
          </a:xfrm>
          <a:prstGeom prst="rect">
            <a:avLst/>
          </a:prstGeom>
        </p:spPr>
      </p:pic>
      <p:sp>
        <p:nvSpPr>
          <p:cNvPr id="5" name="TextBox 4">
            <a:extLst>
              <a:ext uri="{FF2B5EF4-FFF2-40B4-BE49-F238E27FC236}">
                <a16:creationId xmlns:a16="http://schemas.microsoft.com/office/drawing/2014/main" id="{772637C5-9D33-069F-1041-7781F02153D7}"/>
              </a:ext>
            </a:extLst>
          </p:cNvPr>
          <p:cNvSpPr txBox="1"/>
          <p:nvPr/>
        </p:nvSpPr>
        <p:spPr>
          <a:xfrm>
            <a:off x="571500" y="1365541"/>
            <a:ext cx="8286750"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Test Cases:</a:t>
            </a:r>
          </a:p>
        </p:txBody>
      </p:sp>
      <p:sp>
        <p:nvSpPr>
          <p:cNvPr id="6" name="TextBox 5">
            <a:extLst>
              <a:ext uri="{FF2B5EF4-FFF2-40B4-BE49-F238E27FC236}">
                <a16:creationId xmlns:a16="http://schemas.microsoft.com/office/drawing/2014/main" id="{276FC54D-7B85-868A-D867-F6763658495A}"/>
              </a:ext>
            </a:extLst>
          </p:cNvPr>
          <p:cNvSpPr txBox="1"/>
          <p:nvPr/>
        </p:nvSpPr>
        <p:spPr>
          <a:xfrm>
            <a:off x="571500" y="2393880"/>
            <a:ext cx="12515850" cy="3441840"/>
          </a:xfrm>
          <a:prstGeom prst="rect">
            <a:avLst/>
          </a:prstGeom>
          <a:noFill/>
        </p:spPr>
        <p:txBody>
          <a:bodyPr wrap="square" rtlCol="0">
            <a:spAutoFit/>
          </a:bodyPr>
          <a:lstStyle/>
          <a:p>
            <a:pPr>
              <a:lnSpc>
                <a:spcPct val="150000"/>
              </a:lnSpc>
            </a:pPr>
            <a:r>
              <a:rPr lang="en-US" sz="3600" b="1" dirty="0">
                <a:latin typeface="Times New Roman" panose="02020603050405020304" pitchFamily="18" charset="0"/>
                <a:cs typeface="Times New Roman" panose="02020603050405020304" pitchFamily="18" charset="0"/>
              </a:rPr>
              <a:t>Introduction :</a:t>
            </a:r>
          </a:p>
          <a:p>
            <a:pPr algn="just">
              <a:lnSpc>
                <a:spcPct val="150000"/>
              </a:lnSpc>
            </a:pPr>
            <a:r>
              <a:rPr lang="en-US" sz="2800" dirty="0">
                <a:latin typeface="Times New Roman" panose="02020603050405020304" pitchFamily="18" charset="0"/>
                <a:cs typeface="Times New Roman" panose="02020603050405020304" pitchFamily="18" charset="0"/>
              </a:rPr>
              <a:t>To ensure the accuracy and robustness of our proposed system, we designed and conducted multiple test cases. These tests were aimed at validating each stage of the machine learning pipeline, from data input and preprocessing to model prediction and output display in the </a:t>
            </a:r>
            <a:r>
              <a:rPr lang="en-US" sz="2800" dirty="0" err="1">
                <a:latin typeface="Times New Roman" panose="02020603050405020304" pitchFamily="18" charset="0"/>
                <a:cs typeface="Times New Roman" panose="02020603050405020304" pitchFamily="18" charset="0"/>
              </a:rPr>
              <a:t>Streamlit</a:t>
            </a:r>
            <a:r>
              <a:rPr lang="en-US" sz="2800" dirty="0">
                <a:latin typeface="Times New Roman" panose="02020603050405020304" pitchFamily="18" charset="0"/>
                <a:cs typeface="Times New Roman" panose="02020603050405020304" pitchFamily="18" charset="0"/>
              </a:rPr>
              <a:t> interface.</a:t>
            </a:r>
          </a:p>
        </p:txBody>
      </p:sp>
    </p:spTree>
    <p:extLst>
      <p:ext uri="{BB962C8B-B14F-4D97-AF65-F5344CB8AC3E}">
        <p14:creationId xmlns:p14="http://schemas.microsoft.com/office/powerpoint/2010/main" val="27326609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D44F91-A6C8-7A73-E2E1-D5D0A12E58E9}"/>
              </a:ext>
            </a:extLst>
          </p:cNvPr>
          <p:cNvPicPr>
            <a:picLocks noChangeAspect="1"/>
          </p:cNvPicPr>
          <p:nvPr/>
        </p:nvPicPr>
        <p:blipFill>
          <a:blip r:embed="rId2">
            <a:alphaModFix amt="30000"/>
          </a:blip>
          <a:stretch>
            <a:fillRect/>
          </a:stretch>
        </p:blipFill>
        <p:spPr>
          <a:xfrm>
            <a:off x="0" y="-1"/>
            <a:ext cx="14630400" cy="8229601"/>
          </a:xfrm>
          <a:prstGeom prst="rect">
            <a:avLst/>
          </a:prstGeom>
        </p:spPr>
      </p:pic>
      <p:sp>
        <p:nvSpPr>
          <p:cNvPr id="31" name="TextBox 30">
            <a:extLst>
              <a:ext uri="{FF2B5EF4-FFF2-40B4-BE49-F238E27FC236}">
                <a16:creationId xmlns:a16="http://schemas.microsoft.com/office/drawing/2014/main" id="{DA1EF5C2-A5DA-BD57-B241-529376EEF905}"/>
              </a:ext>
            </a:extLst>
          </p:cNvPr>
          <p:cNvSpPr txBox="1"/>
          <p:nvPr/>
        </p:nvSpPr>
        <p:spPr>
          <a:xfrm>
            <a:off x="-268403" y="1254943"/>
            <a:ext cx="14615634" cy="681597"/>
          </a:xfrm>
          <a:prstGeom prst="rect">
            <a:avLst/>
          </a:prstGeom>
          <a:noFill/>
        </p:spPr>
        <p:txBody>
          <a:bodyPr wrap="square" rtlCol="0">
            <a:spAutoFit/>
          </a:bodyPr>
          <a:lstStyle/>
          <a:p>
            <a:pPr marL="0" indent="0" algn="ctr">
              <a:lnSpc>
                <a:spcPts val="5000"/>
              </a:lnSpc>
              <a:buNone/>
            </a:pPr>
            <a:r>
              <a:rPr lang="en-US" sz="3200" b="1" dirty="0">
                <a:latin typeface="Times New Roman" panose="02020603050405020304" pitchFamily="18" charset="0"/>
                <a:cs typeface="Times New Roman" panose="02020603050405020304" pitchFamily="18" charset="0"/>
              </a:rPr>
              <a:t>Test Case 1 : CSV Upload Validation</a:t>
            </a:r>
          </a:p>
        </p:txBody>
      </p:sp>
      <p:sp>
        <p:nvSpPr>
          <p:cNvPr id="21" name="TextBox 20">
            <a:extLst>
              <a:ext uri="{FF2B5EF4-FFF2-40B4-BE49-F238E27FC236}">
                <a16:creationId xmlns:a16="http://schemas.microsoft.com/office/drawing/2014/main" id="{9D9F34C8-C51B-468C-12A8-8B7BF7733132}"/>
              </a:ext>
            </a:extLst>
          </p:cNvPr>
          <p:cNvSpPr txBox="1"/>
          <p:nvPr/>
        </p:nvSpPr>
        <p:spPr>
          <a:xfrm>
            <a:off x="203876" y="2270078"/>
            <a:ext cx="7220244"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Input</a:t>
            </a:r>
          </a:p>
        </p:txBody>
      </p:sp>
      <p:pic>
        <p:nvPicPr>
          <p:cNvPr id="25" name="Picture 24">
            <a:extLst>
              <a:ext uri="{FF2B5EF4-FFF2-40B4-BE49-F238E27FC236}">
                <a16:creationId xmlns:a16="http://schemas.microsoft.com/office/drawing/2014/main" id="{6807BF5C-F167-D3E6-C987-799C04B6CF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8409" y="3228586"/>
            <a:ext cx="6771005" cy="2919789"/>
          </a:xfrm>
          <a:prstGeom prst="rect">
            <a:avLst/>
          </a:prstGeom>
          <a:noFill/>
          <a:ln>
            <a:noFill/>
          </a:ln>
        </p:spPr>
      </p:pic>
      <p:pic>
        <p:nvPicPr>
          <p:cNvPr id="33" name="Picture 32">
            <a:extLst>
              <a:ext uri="{FF2B5EF4-FFF2-40B4-BE49-F238E27FC236}">
                <a16:creationId xmlns:a16="http://schemas.microsoft.com/office/drawing/2014/main" id="{4A6C7520-4B90-030C-9C39-C04A8A791067}"/>
              </a:ext>
            </a:extLst>
          </p:cNvPr>
          <p:cNvPicPr>
            <a:picLocks noChangeAspect="1"/>
          </p:cNvPicPr>
          <p:nvPr/>
        </p:nvPicPr>
        <p:blipFill>
          <a:blip r:embed="rId4"/>
          <a:stretch>
            <a:fillRect/>
          </a:stretch>
        </p:blipFill>
        <p:spPr>
          <a:xfrm>
            <a:off x="7315201" y="3227762"/>
            <a:ext cx="7031668" cy="2949445"/>
          </a:xfrm>
          <a:prstGeom prst="rect">
            <a:avLst/>
          </a:prstGeom>
        </p:spPr>
      </p:pic>
      <p:sp>
        <p:nvSpPr>
          <p:cNvPr id="28" name="TextBox 27">
            <a:extLst>
              <a:ext uri="{FF2B5EF4-FFF2-40B4-BE49-F238E27FC236}">
                <a16:creationId xmlns:a16="http://schemas.microsoft.com/office/drawing/2014/main" id="{90E47AF0-FA03-2044-3AE5-B496C919F07F}"/>
              </a:ext>
            </a:extLst>
          </p:cNvPr>
          <p:cNvSpPr txBox="1"/>
          <p:nvPr/>
        </p:nvSpPr>
        <p:spPr>
          <a:xfrm>
            <a:off x="203876" y="6482944"/>
            <a:ext cx="7292410" cy="468077"/>
          </a:xfrm>
          <a:prstGeom prst="rect">
            <a:avLst/>
          </a:prstGeom>
          <a:noFill/>
        </p:spPr>
        <p:txBody>
          <a:bodyPr wrap="square">
            <a:spAutoFit/>
          </a:bodyPr>
          <a:lstStyle/>
          <a:p>
            <a:pPr marL="1371600" marR="0" indent="457200">
              <a:lnSpc>
                <a:spcPct val="107000"/>
              </a:lnSpc>
              <a:spcAft>
                <a:spcPts val="800"/>
              </a:spcAft>
            </a:pPr>
            <a:r>
              <a:rPr lang="en-IN" sz="2400" b="1" kern="100" dirty="0">
                <a:effectLst/>
                <a:latin typeface="Times New Roman" panose="02020603050405020304" pitchFamily="18" charset="0"/>
                <a:ea typeface="Calibri" panose="020F0502020204030204" pitchFamily="34" charset="0"/>
                <a:cs typeface="Gautami" panose="020B0502040204020203" pitchFamily="34" charset="0"/>
              </a:rPr>
              <a:t>Screenshot for File Upload</a:t>
            </a:r>
            <a:endParaRPr lang="en-US" sz="3200" kern="1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24" name="TextBox 23">
            <a:extLst>
              <a:ext uri="{FF2B5EF4-FFF2-40B4-BE49-F238E27FC236}">
                <a16:creationId xmlns:a16="http://schemas.microsoft.com/office/drawing/2014/main" id="{1716ABDE-342C-0C74-9D4F-2CBE5D0007FE}"/>
              </a:ext>
            </a:extLst>
          </p:cNvPr>
          <p:cNvSpPr txBox="1"/>
          <p:nvPr/>
        </p:nvSpPr>
        <p:spPr>
          <a:xfrm>
            <a:off x="7137895" y="2211176"/>
            <a:ext cx="6195860"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Output</a:t>
            </a:r>
          </a:p>
        </p:txBody>
      </p:sp>
      <p:sp>
        <p:nvSpPr>
          <p:cNvPr id="30" name="TextBox 29">
            <a:extLst>
              <a:ext uri="{FF2B5EF4-FFF2-40B4-BE49-F238E27FC236}">
                <a16:creationId xmlns:a16="http://schemas.microsoft.com/office/drawing/2014/main" id="{2B38BEA2-556B-7108-046C-B7ABE0BF4690}"/>
              </a:ext>
            </a:extLst>
          </p:cNvPr>
          <p:cNvSpPr txBox="1"/>
          <p:nvPr/>
        </p:nvSpPr>
        <p:spPr>
          <a:xfrm>
            <a:off x="6511749" y="6410178"/>
            <a:ext cx="6822006" cy="468077"/>
          </a:xfrm>
          <a:prstGeom prst="rect">
            <a:avLst/>
          </a:prstGeom>
          <a:noFill/>
        </p:spPr>
        <p:txBody>
          <a:bodyPr wrap="square">
            <a:spAutoFit/>
          </a:bodyPr>
          <a:lstStyle/>
          <a:p>
            <a:pPr marL="1371600" marR="0" indent="457200">
              <a:lnSpc>
                <a:spcPct val="107000"/>
              </a:lnSpc>
              <a:spcAft>
                <a:spcPts val="800"/>
              </a:spcAft>
            </a:pPr>
            <a:r>
              <a:rPr lang="en-IN" sz="2400" b="1" kern="100" dirty="0">
                <a:effectLst/>
                <a:latin typeface="Times New Roman" panose="02020603050405020304" pitchFamily="18" charset="0"/>
                <a:ea typeface="Calibri" panose="020F0502020204030204" pitchFamily="34" charset="0"/>
                <a:cs typeface="Gautami" panose="020B0502040204020203" pitchFamily="34" charset="0"/>
              </a:rPr>
              <a:t>Screenshot </a:t>
            </a:r>
            <a:r>
              <a:rPr lang="en-IN" sz="2400" b="1" kern="100" dirty="0">
                <a:latin typeface="Times New Roman" panose="02020603050405020304" pitchFamily="18" charset="0"/>
                <a:ea typeface="Calibri" panose="020F0502020204030204" pitchFamily="34" charset="0"/>
                <a:cs typeface="Gautami" panose="020B0502040204020203" pitchFamily="34" charset="0"/>
              </a:rPr>
              <a:t>after uploading Dataset</a:t>
            </a:r>
            <a:endParaRPr lang="en-US" sz="3200" kern="100" dirty="0">
              <a:effectLst/>
              <a:latin typeface="Calibri" panose="020F0502020204030204" pitchFamily="34" charset="0"/>
              <a:ea typeface="Calibri" panose="020F0502020204030204" pitchFamily="34" charset="0"/>
              <a:cs typeface="Gautami" panose="020B0502040204020203" pitchFamily="34" charset="0"/>
            </a:endParaRPr>
          </a:p>
        </p:txBody>
      </p:sp>
    </p:spTree>
    <p:extLst>
      <p:ext uri="{BB962C8B-B14F-4D97-AF65-F5344CB8AC3E}">
        <p14:creationId xmlns:p14="http://schemas.microsoft.com/office/powerpoint/2010/main" val="129735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6AB5F1-33CE-7E6B-06F5-7243C7766E1D}"/>
              </a:ext>
            </a:extLst>
          </p:cNvPr>
          <p:cNvPicPr>
            <a:picLocks noChangeAspect="1"/>
          </p:cNvPicPr>
          <p:nvPr/>
        </p:nvPicPr>
        <p:blipFill>
          <a:blip r:embed="rId2"/>
          <a:stretch>
            <a:fillRect/>
          </a:stretch>
        </p:blipFill>
        <p:spPr>
          <a:xfrm>
            <a:off x="0" y="0"/>
            <a:ext cx="14630400" cy="8229600"/>
          </a:xfrm>
          <a:prstGeom prst="rect">
            <a:avLst/>
          </a:prstGeom>
        </p:spPr>
      </p:pic>
      <p:pic>
        <p:nvPicPr>
          <p:cNvPr id="5" name="Picture 4">
            <a:extLst>
              <a:ext uri="{FF2B5EF4-FFF2-40B4-BE49-F238E27FC236}">
                <a16:creationId xmlns:a16="http://schemas.microsoft.com/office/drawing/2014/main" id="{0917866B-F798-204E-39BE-2EA2C6177D0B}"/>
              </a:ext>
            </a:extLst>
          </p:cNvPr>
          <p:cNvPicPr>
            <a:picLocks noChangeAspect="1"/>
          </p:cNvPicPr>
          <p:nvPr/>
        </p:nvPicPr>
        <p:blipFill>
          <a:blip r:embed="rId3"/>
          <a:stretch>
            <a:fillRect/>
          </a:stretch>
        </p:blipFill>
        <p:spPr>
          <a:xfrm>
            <a:off x="247110" y="3219450"/>
            <a:ext cx="6992525" cy="3195637"/>
          </a:xfrm>
          <a:prstGeom prst="rect">
            <a:avLst/>
          </a:prstGeom>
        </p:spPr>
      </p:pic>
      <p:pic>
        <p:nvPicPr>
          <p:cNvPr id="6" name="Picture 5">
            <a:extLst>
              <a:ext uri="{FF2B5EF4-FFF2-40B4-BE49-F238E27FC236}">
                <a16:creationId xmlns:a16="http://schemas.microsoft.com/office/drawing/2014/main" id="{D5E11088-4057-53D9-7F9D-420669AFF96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45054" y="3219450"/>
            <a:ext cx="6738235" cy="3195637"/>
          </a:xfrm>
          <a:prstGeom prst="rect">
            <a:avLst/>
          </a:prstGeom>
          <a:noFill/>
          <a:ln>
            <a:noFill/>
          </a:ln>
        </p:spPr>
      </p:pic>
      <p:sp>
        <p:nvSpPr>
          <p:cNvPr id="7" name="TextBox 6">
            <a:extLst>
              <a:ext uri="{FF2B5EF4-FFF2-40B4-BE49-F238E27FC236}">
                <a16:creationId xmlns:a16="http://schemas.microsoft.com/office/drawing/2014/main" id="{FD817546-3E68-0BAB-E6E8-9DB4602CFCFF}"/>
              </a:ext>
            </a:extLst>
          </p:cNvPr>
          <p:cNvSpPr txBox="1"/>
          <p:nvPr/>
        </p:nvSpPr>
        <p:spPr>
          <a:xfrm>
            <a:off x="719137" y="6881396"/>
            <a:ext cx="6276190"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Data Preview</a:t>
            </a:r>
          </a:p>
        </p:txBody>
      </p:sp>
      <p:sp>
        <p:nvSpPr>
          <p:cNvPr id="8" name="TextBox 7">
            <a:extLst>
              <a:ext uri="{FF2B5EF4-FFF2-40B4-BE49-F238E27FC236}">
                <a16:creationId xmlns:a16="http://schemas.microsoft.com/office/drawing/2014/main" id="{00009BFB-F9F1-B4CF-8D26-5A9BC85BF1D5}"/>
              </a:ext>
            </a:extLst>
          </p:cNvPr>
          <p:cNvSpPr txBox="1"/>
          <p:nvPr/>
        </p:nvSpPr>
        <p:spPr>
          <a:xfrm>
            <a:off x="7239636" y="6881396"/>
            <a:ext cx="6738234"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Processed Data</a:t>
            </a:r>
          </a:p>
        </p:txBody>
      </p:sp>
      <p:sp>
        <p:nvSpPr>
          <p:cNvPr id="10" name="TextBox 9">
            <a:extLst>
              <a:ext uri="{FF2B5EF4-FFF2-40B4-BE49-F238E27FC236}">
                <a16:creationId xmlns:a16="http://schemas.microsoft.com/office/drawing/2014/main" id="{2180E44A-7C99-E673-C63A-C7E0841FC749}"/>
              </a:ext>
            </a:extLst>
          </p:cNvPr>
          <p:cNvSpPr txBox="1"/>
          <p:nvPr/>
        </p:nvSpPr>
        <p:spPr>
          <a:xfrm>
            <a:off x="837987" y="1199478"/>
            <a:ext cx="13258733" cy="681597"/>
          </a:xfrm>
          <a:prstGeom prst="rect">
            <a:avLst/>
          </a:prstGeom>
          <a:noFill/>
        </p:spPr>
        <p:txBody>
          <a:bodyPr wrap="square">
            <a:spAutoFit/>
          </a:bodyPr>
          <a:lstStyle/>
          <a:p>
            <a:pPr marL="0" indent="0" algn="ctr" rtl="0" eaLnBrk="1" latinLnBrk="0" hangingPunct="1">
              <a:lnSpc>
                <a:spcPts val="5000"/>
              </a:lnSpc>
            </a:pPr>
            <a:r>
              <a:rPr lang="en-US" sz="3200" b="1" kern="1200" dirty="0">
                <a:solidFill>
                  <a:srgbClr val="000000"/>
                </a:solidFill>
                <a:effectLst/>
                <a:latin typeface="Times New Roman" panose="02020603050405020304" pitchFamily="18" charset="0"/>
                <a:cs typeface="Times New Roman" panose="02020603050405020304" pitchFamily="18" charset="0"/>
              </a:rPr>
              <a:t>Test Case 2 : </a:t>
            </a:r>
            <a:r>
              <a:rPr lang="en-US" sz="3200" b="1" dirty="0">
                <a:solidFill>
                  <a:srgbClr val="000000"/>
                </a:solidFill>
                <a:latin typeface="Times New Roman" panose="02020603050405020304" pitchFamily="18" charset="0"/>
                <a:cs typeface="Times New Roman" panose="02020603050405020304" pitchFamily="18" charset="0"/>
              </a:rPr>
              <a:t>Data Preview &amp; Processing</a:t>
            </a:r>
            <a:endParaRPr lang="en-US" sz="3200" b="1" dirty="0">
              <a:effectLst/>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7991887-EF05-4711-01CF-7FB7C2A14B80}"/>
              </a:ext>
            </a:extLst>
          </p:cNvPr>
          <p:cNvSpPr txBox="1"/>
          <p:nvPr/>
        </p:nvSpPr>
        <p:spPr>
          <a:xfrm>
            <a:off x="247110" y="2280822"/>
            <a:ext cx="7220244"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Input</a:t>
            </a:r>
          </a:p>
        </p:txBody>
      </p:sp>
      <p:sp>
        <p:nvSpPr>
          <p:cNvPr id="14" name="TextBox 13">
            <a:extLst>
              <a:ext uri="{FF2B5EF4-FFF2-40B4-BE49-F238E27FC236}">
                <a16:creationId xmlns:a16="http://schemas.microsoft.com/office/drawing/2014/main" id="{35C06C5A-92EB-0F90-D40E-5ADA307E04F4}"/>
              </a:ext>
            </a:extLst>
          </p:cNvPr>
          <p:cNvSpPr txBox="1"/>
          <p:nvPr/>
        </p:nvSpPr>
        <p:spPr>
          <a:xfrm>
            <a:off x="7802216" y="2280822"/>
            <a:ext cx="6175653" cy="523220"/>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Output</a:t>
            </a:r>
          </a:p>
        </p:txBody>
      </p:sp>
    </p:spTree>
    <p:extLst>
      <p:ext uri="{BB962C8B-B14F-4D97-AF65-F5344CB8AC3E}">
        <p14:creationId xmlns:p14="http://schemas.microsoft.com/office/powerpoint/2010/main" val="4278286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85C275-FC7D-9509-9919-BEEBCF1ED923}"/>
              </a:ext>
            </a:extLst>
          </p:cNvPr>
          <p:cNvPicPr>
            <a:picLocks noChangeAspect="1"/>
          </p:cNvPicPr>
          <p:nvPr/>
        </p:nvPicPr>
        <p:blipFill>
          <a:blip r:embed="rId2">
            <a:alphaModFix amt="30000"/>
          </a:blip>
          <a:stretch>
            <a:fillRect/>
          </a:stretch>
        </p:blipFill>
        <p:spPr>
          <a:xfrm>
            <a:off x="0" y="0"/>
            <a:ext cx="14630400" cy="8229600"/>
          </a:xfrm>
          <a:prstGeom prst="rect">
            <a:avLst/>
          </a:prstGeom>
        </p:spPr>
      </p:pic>
      <p:pic>
        <p:nvPicPr>
          <p:cNvPr id="9" name="Picture 8">
            <a:extLst>
              <a:ext uri="{FF2B5EF4-FFF2-40B4-BE49-F238E27FC236}">
                <a16:creationId xmlns:a16="http://schemas.microsoft.com/office/drawing/2014/main" id="{BF5D579E-A793-9923-3733-599F8C2E44FE}"/>
              </a:ext>
            </a:extLst>
          </p:cNvPr>
          <p:cNvPicPr>
            <a:picLocks noChangeAspect="1"/>
          </p:cNvPicPr>
          <p:nvPr/>
        </p:nvPicPr>
        <p:blipFill>
          <a:blip r:embed="rId3"/>
          <a:stretch>
            <a:fillRect/>
          </a:stretch>
        </p:blipFill>
        <p:spPr>
          <a:xfrm>
            <a:off x="2362199" y="1564011"/>
            <a:ext cx="10341141" cy="6301633"/>
          </a:xfrm>
          <a:prstGeom prst="rect">
            <a:avLst/>
          </a:prstGeom>
        </p:spPr>
      </p:pic>
      <p:sp>
        <p:nvSpPr>
          <p:cNvPr id="10" name="TextBox 9">
            <a:extLst>
              <a:ext uri="{FF2B5EF4-FFF2-40B4-BE49-F238E27FC236}">
                <a16:creationId xmlns:a16="http://schemas.microsoft.com/office/drawing/2014/main" id="{B1FFAF8F-42FC-B116-FED3-B730A25591D4}"/>
              </a:ext>
            </a:extLst>
          </p:cNvPr>
          <p:cNvSpPr txBox="1"/>
          <p:nvPr/>
        </p:nvSpPr>
        <p:spPr>
          <a:xfrm>
            <a:off x="-1" y="517358"/>
            <a:ext cx="14630400"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 Test Case 3 : Feature Importance Visualization</a:t>
            </a:r>
          </a:p>
        </p:txBody>
      </p:sp>
    </p:spTree>
    <p:extLst>
      <p:ext uri="{BB962C8B-B14F-4D97-AF65-F5344CB8AC3E}">
        <p14:creationId xmlns:p14="http://schemas.microsoft.com/office/powerpoint/2010/main" val="1452490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6B1450C-21DF-7B2E-2668-84EAF3AE67DD}"/>
              </a:ext>
            </a:extLst>
          </p:cNvPr>
          <p:cNvSpPr/>
          <p:nvPr/>
        </p:nvSpPr>
        <p:spPr>
          <a:xfrm>
            <a:off x="12773025" y="7634689"/>
            <a:ext cx="1857375" cy="594911"/>
          </a:xfrm>
          <a:prstGeom prst="rect">
            <a:avLst/>
          </a:prstGeom>
          <a:solidFill>
            <a:srgbClr val="FEFEFE"/>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3CBC9E65-F6BF-729D-8A6D-36B1BEFFC978}"/>
              </a:ext>
            </a:extLst>
          </p:cNvPr>
          <p:cNvPicPr>
            <a:picLocks noChangeAspect="1"/>
          </p:cNvPicPr>
          <p:nvPr/>
        </p:nvPicPr>
        <p:blipFill>
          <a:blip r:embed="rId3">
            <a:alphaModFix amt="60000"/>
          </a:blip>
          <a:stretch>
            <a:fillRect/>
          </a:stretch>
        </p:blipFill>
        <p:spPr>
          <a:xfrm>
            <a:off x="0" y="0"/>
            <a:ext cx="14630400" cy="8229600"/>
          </a:xfrm>
          <a:prstGeom prst="rect">
            <a:avLst/>
          </a:prstGeom>
        </p:spPr>
      </p:pic>
      <p:sp>
        <p:nvSpPr>
          <p:cNvPr id="2" name="Text 0"/>
          <p:cNvSpPr/>
          <p:nvPr/>
        </p:nvSpPr>
        <p:spPr>
          <a:xfrm>
            <a:off x="858486" y="360947"/>
            <a:ext cx="8539714" cy="801461"/>
          </a:xfrm>
          <a:prstGeom prst="rect">
            <a:avLst/>
          </a:prstGeom>
          <a:noFill/>
          <a:ln/>
        </p:spPr>
        <p:txBody>
          <a:bodyPr wrap="none" lIns="0" tIns="0" rIns="0" bIns="0" rtlCol="0" anchor="t"/>
          <a:lstStyle/>
          <a:p>
            <a:pPr marL="0" indent="0">
              <a:lnSpc>
                <a:spcPts val="5550"/>
              </a:lnSpc>
              <a:buNone/>
            </a:pPr>
            <a:r>
              <a:rPr lang="en-US" sz="4800" dirty="0">
                <a:latin typeface="Times New Roman" panose="02020603050405020304" pitchFamily="18" charset="0"/>
                <a:cs typeface="Times New Roman" panose="02020603050405020304" pitchFamily="18" charset="0"/>
              </a:rPr>
              <a:t>Results:</a:t>
            </a:r>
          </a:p>
        </p:txBody>
      </p:sp>
      <p:sp>
        <p:nvSpPr>
          <p:cNvPr id="3" name="Text 1"/>
          <p:cNvSpPr/>
          <p:nvPr/>
        </p:nvSpPr>
        <p:spPr>
          <a:xfrm>
            <a:off x="1743789" y="4269343"/>
            <a:ext cx="2835235" cy="354330"/>
          </a:xfrm>
          <a:prstGeom prst="rect">
            <a:avLst/>
          </a:prstGeom>
          <a:noFill/>
          <a:ln/>
        </p:spPr>
        <p:txBody>
          <a:bodyPr wrap="none" lIns="0" tIns="0" rIns="0" bIns="0" rtlCol="0" anchor="t"/>
          <a:lstStyle/>
          <a:p>
            <a:pPr marL="0" indent="0" algn="r">
              <a:lnSpc>
                <a:spcPts val="2750"/>
              </a:lnSpc>
              <a:buNone/>
            </a:pPr>
            <a:endParaRPr lang="en-US" sz="2200" dirty="0"/>
          </a:p>
        </p:txBody>
      </p:sp>
      <p:sp>
        <p:nvSpPr>
          <p:cNvPr id="4" name="Text 2"/>
          <p:cNvSpPr/>
          <p:nvPr/>
        </p:nvSpPr>
        <p:spPr>
          <a:xfrm>
            <a:off x="793790" y="4759762"/>
            <a:ext cx="3785235" cy="362903"/>
          </a:xfrm>
          <a:prstGeom prst="rect">
            <a:avLst/>
          </a:prstGeom>
          <a:noFill/>
          <a:ln/>
        </p:spPr>
        <p:txBody>
          <a:bodyPr wrap="none" lIns="0" tIns="0" rIns="0" bIns="0" rtlCol="0" anchor="t"/>
          <a:lstStyle/>
          <a:p>
            <a:pPr marL="0" indent="0" algn="r">
              <a:lnSpc>
                <a:spcPts val="2850"/>
              </a:lnSpc>
              <a:buNone/>
            </a:pPr>
            <a:endParaRPr lang="en-US" sz="1750" dirty="0"/>
          </a:p>
        </p:txBody>
      </p:sp>
      <p:sp>
        <p:nvSpPr>
          <p:cNvPr id="6" name="Text 3"/>
          <p:cNvSpPr/>
          <p:nvPr/>
        </p:nvSpPr>
        <p:spPr>
          <a:xfrm>
            <a:off x="5680353" y="4194453"/>
            <a:ext cx="121325" cy="453509"/>
          </a:xfrm>
          <a:prstGeom prst="rect">
            <a:avLst/>
          </a:prstGeom>
          <a:noFill/>
          <a:ln/>
        </p:spPr>
        <p:txBody>
          <a:bodyPr wrap="none" lIns="0" tIns="0" rIns="0" bIns="0" rtlCol="0" anchor="t"/>
          <a:lstStyle/>
          <a:p>
            <a:pPr marL="0" indent="0">
              <a:lnSpc>
                <a:spcPts val="3550"/>
              </a:lnSpc>
              <a:buNone/>
            </a:pPr>
            <a:endParaRPr lang="en-US" sz="2200" dirty="0"/>
          </a:p>
        </p:txBody>
      </p:sp>
      <p:sp>
        <p:nvSpPr>
          <p:cNvPr id="7" name="Text 4"/>
          <p:cNvSpPr/>
          <p:nvPr/>
        </p:nvSpPr>
        <p:spPr>
          <a:xfrm>
            <a:off x="9937790" y="3042999"/>
            <a:ext cx="3450074"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8" name="Text 5"/>
          <p:cNvSpPr/>
          <p:nvPr/>
        </p:nvSpPr>
        <p:spPr>
          <a:xfrm>
            <a:off x="9937790" y="3533418"/>
            <a:ext cx="3898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0" name="Text 6"/>
          <p:cNvSpPr/>
          <p:nvPr/>
        </p:nvSpPr>
        <p:spPr>
          <a:xfrm>
            <a:off x="8266152" y="3243382"/>
            <a:ext cx="147637" cy="453509"/>
          </a:xfrm>
          <a:prstGeom prst="rect">
            <a:avLst/>
          </a:prstGeom>
          <a:noFill/>
          <a:ln/>
        </p:spPr>
        <p:txBody>
          <a:bodyPr wrap="none" lIns="0" tIns="0" rIns="0" bIns="0" rtlCol="0" anchor="t"/>
          <a:lstStyle/>
          <a:p>
            <a:pPr marL="0" indent="0">
              <a:lnSpc>
                <a:spcPts val="3550"/>
              </a:lnSpc>
              <a:buNone/>
            </a:pPr>
            <a:endParaRPr lang="en-US" sz="2200" dirty="0"/>
          </a:p>
        </p:txBody>
      </p:sp>
      <p:sp>
        <p:nvSpPr>
          <p:cNvPr id="11" name="Text 7"/>
          <p:cNvSpPr/>
          <p:nvPr/>
        </p:nvSpPr>
        <p:spPr>
          <a:xfrm>
            <a:off x="9937790" y="5495568"/>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12" name="Text 8"/>
          <p:cNvSpPr/>
          <p:nvPr/>
        </p:nvSpPr>
        <p:spPr>
          <a:xfrm>
            <a:off x="9937790" y="5985986"/>
            <a:ext cx="3898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4" name="Text 9"/>
          <p:cNvSpPr/>
          <p:nvPr/>
        </p:nvSpPr>
        <p:spPr>
          <a:xfrm>
            <a:off x="7788473" y="5969556"/>
            <a:ext cx="151328" cy="453509"/>
          </a:xfrm>
          <a:prstGeom prst="rect">
            <a:avLst/>
          </a:prstGeom>
          <a:noFill/>
          <a:ln/>
        </p:spPr>
        <p:txBody>
          <a:bodyPr wrap="none" lIns="0" tIns="0" rIns="0" bIns="0" rtlCol="0" anchor="t"/>
          <a:lstStyle/>
          <a:p>
            <a:pPr marL="0" indent="0">
              <a:lnSpc>
                <a:spcPts val="3550"/>
              </a:lnSpc>
              <a:buNone/>
            </a:pPr>
            <a:endParaRPr lang="en-US" sz="2200" dirty="0"/>
          </a:p>
        </p:txBody>
      </p:sp>
      <p:sp>
        <p:nvSpPr>
          <p:cNvPr id="19" name="TextBox 18">
            <a:extLst>
              <a:ext uri="{FF2B5EF4-FFF2-40B4-BE49-F238E27FC236}">
                <a16:creationId xmlns:a16="http://schemas.microsoft.com/office/drawing/2014/main" id="{19AC8E40-CD8A-7126-FD24-317DF5948B1B}"/>
              </a:ext>
            </a:extLst>
          </p:cNvPr>
          <p:cNvSpPr txBox="1"/>
          <p:nvPr/>
        </p:nvSpPr>
        <p:spPr>
          <a:xfrm>
            <a:off x="873572" y="1514743"/>
            <a:ext cx="1375682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Model Accuracy:</a:t>
            </a:r>
          </a:p>
        </p:txBody>
      </p:sp>
      <p:sp>
        <p:nvSpPr>
          <p:cNvPr id="9" name="TextBox 8">
            <a:extLst>
              <a:ext uri="{FF2B5EF4-FFF2-40B4-BE49-F238E27FC236}">
                <a16:creationId xmlns:a16="http://schemas.microsoft.com/office/drawing/2014/main" id="{174B7F62-B2BF-7C2D-74F7-D4D412B6B1D8}"/>
              </a:ext>
            </a:extLst>
          </p:cNvPr>
          <p:cNvSpPr txBox="1"/>
          <p:nvPr/>
        </p:nvSpPr>
        <p:spPr>
          <a:xfrm>
            <a:off x="858486" y="2424270"/>
            <a:ext cx="3903297" cy="4202882"/>
          </a:xfrm>
          <a:prstGeom prst="rect">
            <a:avLst/>
          </a:prstGeom>
          <a:noFill/>
        </p:spPr>
        <p:txBody>
          <a:bodyPr wrap="square" rtlCol="0">
            <a:spAutoFit/>
          </a:bodyPr>
          <a:lstStyle/>
          <a:p>
            <a:pPr algn="just">
              <a:lnSpc>
                <a:spcPct val="150000"/>
              </a:lnSpc>
            </a:pPr>
            <a:r>
              <a:rPr lang="en-US" kern="100" dirty="0">
                <a:latin typeface="Times New Roman" panose="02020603050405020304" pitchFamily="18" charset="0"/>
                <a:ea typeface="Calibri" panose="020F0502020204030204" pitchFamily="34" charset="0"/>
              </a:rPr>
              <a:t>Our proposed model, utilizing </a:t>
            </a:r>
            <a:r>
              <a:rPr lang="en-US" kern="100" dirty="0" err="1">
                <a:latin typeface="Times New Roman" panose="02020603050405020304" pitchFamily="18" charset="0"/>
                <a:ea typeface="Calibri" panose="020F0502020204030204" pitchFamily="34" charset="0"/>
              </a:rPr>
              <a:t>XGBoost</a:t>
            </a:r>
            <a:r>
              <a:rPr lang="en-US" kern="100" dirty="0">
                <a:latin typeface="Times New Roman" panose="02020603050405020304" pitchFamily="18" charset="0"/>
                <a:ea typeface="Calibri" panose="020F0502020204030204" pitchFamily="34" charset="0"/>
              </a:rPr>
              <a:t>, achieved an impressive accuracy of 89.03% on the patient dataset, demonstrating its effectiveness in predicting patient re-admissions. Additionally, the LSTM model showed solid performance by capturing temporal patterns, further validating the potential of deep learning techniques for healthcare predictive modeling.</a:t>
            </a:r>
            <a:endParaRPr lang="en-US" dirty="0"/>
          </a:p>
        </p:txBody>
      </p:sp>
      <p:pic>
        <p:nvPicPr>
          <p:cNvPr id="15" name="Picture 14">
            <a:extLst>
              <a:ext uri="{FF2B5EF4-FFF2-40B4-BE49-F238E27FC236}">
                <a16:creationId xmlns:a16="http://schemas.microsoft.com/office/drawing/2014/main" id="{41520C2B-3D53-900A-A163-735419C5CB04}"/>
              </a:ext>
            </a:extLst>
          </p:cNvPr>
          <p:cNvPicPr>
            <a:picLocks noChangeAspect="1"/>
          </p:cNvPicPr>
          <p:nvPr/>
        </p:nvPicPr>
        <p:blipFill>
          <a:blip r:embed="rId4"/>
          <a:stretch>
            <a:fillRect/>
          </a:stretch>
        </p:blipFill>
        <p:spPr>
          <a:xfrm>
            <a:off x="5680353" y="2969347"/>
            <a:ext cx="7711774" cy="200148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E00522-2C18-0D26-D56D-1E6C3B6A7E90}"/>
              </a:ext>
            </a:extLst>
          </p:cNvPr>
          <p:cNvPicPr>
            <a:picLocks noChangeAspect="1"/>
          </p:cNvPicPr>
          <p:nvPr/>
        </p:nvPicPr>
        <p:blipFill>
          <a:blip r:embed="rId2"/>
          <a:stretch>
            <a:fillRect/>
          </a:stretch>
        </p:blipFill>
        <p:spPr>
          <a:xfrm>
            <a:off x="0" y="0"/>
            <a:ext cx="14630400" cy="8229600"/>
          </a:xfrm>
          <a:prstGeom prst="rect">
            <a:avLst/>
          </a:prstGeom>
        </p:spPr>
      </p:pic>
      <p:pic>
        <p:nvPicPr>
          <p:cNvPr id="7" name="Picture 6">
            <a:extLst>
              <a:ext uri="{FF2B5EF4-FFF2-40B4-BE49-F238E27FC236}">
                <a16:creationId xmlns:a16="http://schemas.microsoft.com/office/drawing/2014/main" id="{A22DCD55-09CE-58DF-AE13-620BDDFF48FB}"/>
              </a:ext>
            </a:extLst>
          </p:cNvPr>
          <p:cNvPicPr>
            <a:picLocks noChangeAspect="1"/>
          </p:cNvPicPr>
          <p:nvPr/>
        </p:nvPicPr>
        <p:blipFill>
          <a:blip r:embed="rId3"/>
          <a:stretch>
            <a:fillRect/>
          </a:stretch>
        </p:blipFill>
        <p:spPr>
          <a:xfrm>
            <a:off x="6371616" y="2801566"/>
            <a:ext cx="7640630" cy="3305075"/>
          </a:xfrm>
          <a:prstGeom prst="rect">
            <a:avLst/>
          </a:prstGeom>
        </p:spPr>
      </p:pic>
      <p:sp>
        <p:nvSpPr>
          <p:cNvPr id="8" name="TextBox 7">
            <a:extLst>
              <a:ext uri="{FF2B5EF4-FFF2-40B4-BE49-F238E27FC236}">
                <a16:creationId xmlns:a16="http://schemas.microsoft.com/office/drawing/2014/main" id="{CA2BC7B0-479A-4DCD-5F41-0D57BE3AF334}"/>
              </a:ext>
            </a:extLst>
          </p:cNvPr>
          <p:cNvSpPr txBox="1"/>
          <p:nvPr/>
        </p:nvSpPr>
        <p:spPr>
          <a:xfrm>
            <a:off x="933855" y="2368695"/>
            <a:ext cx="4990290" cy="3737946"/>
          </a:xfrm>
          <a:prstGeom prst="rect">
            <a:avLst/>
          </a:prstGeom>
          <a:noFill/>
        </p:spPr>
        <p:txBody>
          <a:bodyPr wrap="square" rtlCol="0">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The proposed system demonstrates robust performance with a precision of 91.95% and recall of 94.94% for Class 0. The model achieves an overall accuracy of 89.03%. The macro average precision is 85.63%, and the weighted average F1-score is 88.84%, indicating balanced performance across both classes</a:t>
            </a:r>
          </a:p>
        </p:txBody>
      </p:sp>
      <p:sp>
        <p:nvSpPr>
          <p:cNvPr id="9" name="TextBox 8">
            <a:extLst>
              <a:ext uri="{FF2B5EF4-FFF2-40B4-BE49-F238E27FC236}">
                <a16:creationId xmlns:a16="http://schemas.microsoft.com/office/drawing/2014/main" id="{15A333C5-CEA8-1242-4A3F-B5B5D2AFBEA3}"/>
              </a:ext>
            </a:extLst>
          </p:cNvPr>
          <p:cNvSpPr txBox="1"/>
          <p:nvPr/>
        </p:nvSpPr>
        <p:spPr>
          <a:xfrm>
            <a:off x="933855" y="1352032"/>
            <a:ext cx="4338536"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Classification Report</a:t>
            </a:r>
          </a:p>
        </p:txBody>
      </p:sp>
    </p:spTree>
    <p:extLst>
      <p:ext uri="{BB962C8B-B14F-4D97-AF65-F5344CB8AC3E}">
        <p14:creationId xmlns:p14="http://schemas.microsoft.com/office/powerpoint/2010/main" val="165865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bg>
      <p:bgPr>
        <a:solidFill>
          <a:schemeClr val="bg1">
            <a:alpha val="24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554396-AA64-6B52-BE72-3A583225B921}"/>
              </a:ext>
            </a:extLst>
          </p:cNvPr>
          <p:cNvSpPr/>
          <p:nvPr/>
        </p:nvSpPr>
        <p:spPr>
          <a:xfrm>
            <a:off x="12856684" y="7678757"/>
            <a:ext cx="1773716" cy="550843"/>
          </a:xfrm>
          <a:prstGeom prst="rect">
            <a:avLst/>
          </a:prstGeom>
          <a:solidFill>
            <a:srgbClr val="FEFEFE"/>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1E0CDF4-2ACD-26C7-E13E-F67DD5F4E3AF}"/>
              </a:ext>
            </a:extLst>
          </p:cNvPr>
          <p:cNvPicPr>
            <a:picLocks noChangeAspect="1"/>
          </p:cNvPicPr>
          <p:nvPr/>
        </p:nvPicPr>
        <p:blipFill>
          <a:blip r:embed="rId3">
            <a:alphaModFix amt="30000"/>
          </a:blip>
          <a:stretch>
            <a:fillRect/>
          </a:stretch>
        </p:blipFill>
        <p:spPr>
          <a:xfrm>
            <a:off x="0" y="0"/>
            <a:ext cx="14630400" cy="8229600"/>
          </a:xfrm>
          <a:prstGeom prst="rect">
            <a:avLst/>
          </a:prstGeom>
        </p:spPr>
      </p:pic>
      <p:pic>
        <p:nvPicPr>
          <p:cNvPr id="2" name="Image 0" descr="preencoded.png"/>
          <p:cNvPicPr>
            <a:picLocks noChangeAspect="1"/>
          </p:cNvPicPr>
          <p:nvPr/>
        </p:nvPicPr>
        <p:blipFill>
          <a:blip r:embed="rId4"/>
          <a:stretch>
            <a:fillRect/>
          </a:stretch>
        </p:blipFill>
        <p:spPr>
          <a:xfrm>
            <a:off x="0" y="0"/>
            <a:ext cx="5486400" cy="8229600"/>
          </a:xfrm>
          <a:prstGeom prst="rect">
            <a:avLst/>
          </a:prstGeom>
        </p:spPr>
      </p:pic>
      <p:sp>
        <p:nvSpPr>
          <p:cNvPr id="3" name="Text 0"/>
          <p:cNvSpPr/>
          <p:nvPr/>
        </p:nvSpPr>
        <p:spPr>
          <a:xfrm>
            <a:off x="6205591" y="2836344"/>
            <a:ext cx="7738623" cy="1663738"/>
          </a:xfrm>
          <a:prstGeom prst="rect">
            <a:avLst/>
          </a:prstGeom>
          <a:noFill/>
          <a:ln/>
        </p:spPr>
        <p:txBody>
          <a:bodyPr wrap="square" lIns="0" tIns="0" rIns="0" bIns="0" rtlCol="0" anchor="t"/>
          <a:lstStyle/>
          <a:p>
            <a:pPr marL="0" indent="0" algn="just">
              <a:lnSpc>
                <a:spcPct val="150000"/>
              </a:lnSpc>
              <a:buNone/>
            </a:pPr>
            <a:r>
              <a:rPr lang="en-US" sz="3600" b="1" dirty="0">
                <a:solidFill>
                  <a:srgbClr val="1B1B27"/>
                </a:solidFill>
                <a:latin typeface="Times New Roman" panose="02020603050405020304" pitchFamily="18" charset="0"/>
                <a:ea typeface="Raleway" pitchFamily="34" charset="-122"/>
                <a:cs typeface="Times New Roman" panose="02020603050405020304" pitchFamily="18" charset="0"/>
              </a:rPr>
              <a:t>Smart Re-admit: AI-powered Patient Re-admission Predictor</a:t>
            </a:r>
            <a:endParaRPr lang="en-US" sz="36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3A66936-4F4B-F14D-EB9E-DE0ECCA820A9}"/>
              </a:ext>
            </a:extLst>
          </p:cNvPr>
          <p:cNvPicPr>
            <a:picLocks noChangeAspect="1"/>
          </p:cNvPicPr>
          <p:nvPr/>
        </p:nvPicPr>
        <p:blipFill>
          <a:blip r:embed="rId2">
            <a:alphaModFix amt="30000"/>
          </a:blip>
          <a:stretch>
            <a:fillRect/>
          </a:stretch>
        </p:blipFill>
        <p:spPr>
          <a:xfrm>
            <a:off x="0" y="-19456"/>
            <a:ext cx="14630400" cy="8229600"/>
          </a:xfrm>
          <a:prstGeom prst="rect">
            <a:avLst/>
          </a:prstGeom>
        </p:spPr>
      </p:pic>
      <p:pic>
        <p:nvPicPr>
          <p:cNvPr id="3" name="Picture 2">
            <a:extLst>
              <a:ext uri="{FF2B5EF4-FFF2-40B4-BE49-F238E27FC236}">
                <a16:creationId xmlns:a16="http://schemas.microsoft.com/office/drawing/2014/main" id="{958BC7D0-4E22-E97C-95B4-52E90032228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89892" y="2383326"/>
            <a:ext cx="7983339" cy="2942300"/>
          </a:xfrm>
          <a:prstGeom prst="rect">
            <a:avLst/>
          </a:prstGeom>
          <a:noFill/>
          <a:ln>
            <a:noFill/>
          </a:ln>
        </p:spPr>
      </p:pic>
      <p:sp>
        <p:nvSpPr>
          <p:cNvPr id="4" name="TextBox 3">
            <a:extLst>
              <a:ext uri="{FF2B5EF4-FFF2-40B4-BE49-F238E27FC236}">
                <a16:creationId xmlns:a16="http://schemas.microsoft.com/office/drawing/2014/main" id="{E2F727FC-E7BC-CD5B-4161-7F74937DCB5C}"/>
              </a:ext>
            </a:extLst>
          </p:cNvPr>
          <p:cNvSpPr txBox="1"/>
          <p:nvPr/>
        </p:nvSpPr>
        <p:spPr>
          <a:xfrm>
            <a:off x="949997" y="1879772"/>
            <a:ext cx="4289898" cy="5584606"/>
          </a:xfrm>
          <a:prstGeom prst="rect">
            <a:avLst/>
          </a:prstGeom>
          <a:noFill/>
        </p:spPr>
        <p:txBody>
          <a:bodyPr wrap="square" rtlCol="0">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In this proposed system, the target variable 're-admitted' is encoded to reflect patient outcomes. Label 1 represents patients who were re-admitted after more than 30 days, while Label 2 corresponds to patients who were not re-admitted. This binary classification allows the model to effectively identify individuals at higher risk of future hospitalization, supporting timely and proactive healthcare interventions.</a:t>
            </a:r>
          </a:p>
        </p:txBody>
      </p:sp>
      <p:sp>
        <p:nvSpPr>
          <p:cNvPr id="5" name="TextBox 4">
            <a:extLst>
              <a:ext uri="{FF2B5EF4-FFF2-40B4-BE49-F238E27FC236}">
                <a16:creationId xmlns:a16="http://schemas.microsoft.com/office/drawing/2014/main" id="{05916BE3-046C-40FF-FDC1-1142CA9E793B}"/>
              </a:ext>
            </a:extLst>
          </p:cNvPr>
          <p:cNvSpPr txBox="1"/>
          <p:nvPr/>
        </p:nvSpPr>
        <p:spPr>
          <a:xfrm>
            <a:off x="859561" y="959774"/>
            <a:ext cx="6751468" cy="523220"/>
          </a:xfrm>
          <a:prstGeom prst="rect">
            <a:avLst/>
          </a:prstGeom>
          <a:noFill/>
        </p:spPr>
        <p:txBody>
          <a:bodyPr wrap="square" rtlCol="0">
            <a:spAutoFit/>
          </a:bodyPr>
          <a:lstStyle/>
          <a:p>
            <a:pPr indent="60325"/>
            <a:r>
              <a:rPr lang="en-US" sz="2800" b="1" dirty="0">
                <a:latin typeface="Times New Roman" panose="02020603050405020304" pitchFamily="18" charset="0"/>
                <a:cs typeface="Times New Roman" panose="02020603050405020304" pitchFamily="18" charset="0"/>
              </a:rPr>
              <a:t>Label Definitions for Patient Re-admission</a:t>
            </a:r>
          </a:p>
        </p:txBody>
      </p:sp>
    </p:spTree>
    <p:extLst>
      <p:ext uri="{BB962C8B-B14F-4D97-AF65-F5344CB8AC3E}">
        <p14:creationId xmlns:p14="http://schemas.microsoft.com/office/powerpoint/2010/main" val="1751318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2D3A05A-2003-660B-1179-B8FEA1F961C5}"/>
              </a:ext>
            </a:extLst>
          </p:cNvPr>
          <p:cNvSpPr/>
          <p:nvPr/>
        </p:nvSpPr>
        <p:spPr>
          <a:xfrm>
            <a:off x="12834651" y="7504033"/>
            <a:ext cx="1795749" cy="725567"/>
          </a:xfrm>
          <a:prstGeom prst="rect">
            <a:avLst/>
          </a:prstGeom>
          <a:solidFill>
            <a:srgbClr val="FEFEFE"/>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28C8290-426C-E527-3B19-0FE97BDA4BE2}"/>
              </a:ext>
            </a:extLst>
          </p:cNvPr>
          <p:cNvPicPr>
            <a:picLocks noChangeAspect="1"/>
          </p:cNvPicPr>
          <p:nvPr/>
        </p:nvPicPr>
        <p:blipFill>
          <a:blip r:embed="rId3">
            <a:alphaModFix amt="30000"/>
          </a:blip>
          <a:stretch>
            <a:fillRect/>
          </a:stretch>
        </p:blipFill>
        <p:spPr>
          <a:xfrm>
            <a:off x="0" y="0"/>
            <a:ext cx="14630400" cy="8229600"/>
          </a:xfrm>
          <a:prstGeom prst="rect">
            <a:avLst/>
          </a:prstGeom>
        </p:spPr>
      </p:pic>
      <p:sp>
        <p:nvSpPr>
          <p:cNvPr id="2" name="Text 0"/>
          <p:cNvSpPr/>
          <p:nvPr/>
        </p:nvSpPr>
        <p:spPr>
          <a:xfrm>
            <a:off x="624840" y="490895"/>
            <a:ext cx="5797629" cy="557927"/>
          </a:xfrm>
          <a:prstGeom prst="rect">
            <a:avLst/>
          </a:prstGeom>
          <a:noFill/>
          <a:ln/>
        </p:spPr>
        <p:txBody>
          <a:bodyPr wrap="none" lIns="0" tIns="0" rIns="0" bIns="0" rtlCol="0" anchor="t"/>
          <a:lstStyle/>
          <a:p>
            <a:pPr marL="0" indent="0">
              <a:lnSpc>
                <a:spcPts val="4350"/>
              </a:lnSpc>
              <a:buNone/>
            </a:pPr>
            <a:endParaRPr lang="en-US" sz="3500" dirty="0"/>
          </a:p>
        </p:txBody>
      </p:sp>
      <p:sp>
        <p:nvSpPr>
          <p:cNvPr id="4" name="Text 1"/>
          <p:cNvSpPr/>
          <p:nvPr/>
        </p:nvSpPr>
        <p:spPr>
          <a:xfrm>
            <a:off x="0" y="677229"/>
            <a:ext cx="14630400" cy="557926"/>
          </a:xfrm>
          <a:prstGeom prst="rect">
            <a:avLst/>
          </a:prstGeom>
          <a:noFill/>
          <a:ln/>
        </p:spPr>
        <p:txBody>
          <a:bodyPr wrap="none" lIns="0" tIns="0" rIns="0" bIns="0" rtlCol="0" anchor="t"/>
          <a:lstStyle/>
          <a:p>
            <a:pPr marL="0" indent="0" algn="ctr">
              <a:lnSpc>
                <a:spcPts val="2200"/>
              </a:lnSpc>
              <a:buNone/>
            </a:pPr>
            <a:r>
              <a:rPr lang="en-US" sz="2400" b="1" dirty="0">
                <a:latin typeface="Times New Roman" panose="02020603050405020304" pitchFamily="18" charset="0"/>
                <a:cs typeface="Times New Roman" panose="02020603050405020304" pitchFamily="18" charset="0"/>
              </a:rPr>
              <a:t>Top 10 Features</a:t>
            </a:r>
          </a:p>
        </p:txBody>
      </p:sp>
      <p:pic>
        <p:nvPicPr>
          <p:cNvPr id="8" name="Picture 7">
            <a:extLst>
              <a:ext uri="{FF2B5EF4-FFF2-40B4-BE49-F238E27FC236}">
                <a16:creationId xmlns:a16="http://schemas.microsoft.com/office/drawing/2014/main" id="{731A5437-2ECA-0BFE-928F-936E17A5668F}"/>
              </a:ext>
            </a:extLst>
          </p:cNvPr>
          <p:cNvPicPr>
            <a:picLocks noChangeAspect="1"/>
          </p:cNvPicPr>
          <p:nvPr/>
        </p:nvPicPr>
        <p:blipFill>
          <a:blip r:embed="rId4"/>
          <a:stretch>
            <a:fillRect/>
          </a:stretch>
        </p:blipFill>
        <p:spPr>
          <a:xfrm>
            <a:off x="1757358" y="1421489"/>
            <a:ext cx="11077293" cy="638675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615F04-A516-0B16-F224-B43C2F257FBB}"/>
              </a:ext>
            </a:extLst>
          </p:cNvPr>
          <p:cNvPicPr>
            <a:picLocks noChangeAspect="1"/>
          </p:cNvPicPr>
          <p:nvPr/>
        </p:nvPicPr>
        <p:blipFill>
          <a:blip r:embed="rId3">
            <a:alphaModFix amt="30000"/>
          </a:blip>
          <a:stretch>
            <a:fillRect/>
          </a:stretch>
        </p:blipFill>
        <p:spPr>
          <a:xfrm>
            <a:off x="1" y="0"/>
            <a:ext cx="14630400" cy="8229600"/>
          </a:xfrm>
          <a:prstGeom prst="rect">
            <a:avLst/>
          </a:prstGeom>
        </p:spPr>
      </p:pic>
      <p:pic>
        <p:nvPicPr>
          <p:cNvPr id="2" name="Image 0" descr="preencoded.png"/>
          <p:cNvPicPr>
            <a:picLocks noChangeAspect="1"/>
          </p:cNvPicPr>
          <p:nvPr/>
        </p:nvPicPr>
        <p:blipFill>
          <a:blip r:embed="rId4"/>
          <a:stretch>
            <a:fillRect/>
          </a:stretch>
        </p:blipFill>
        <p:spPr>
          <a:xfrm>
            <a:off x="9144001" y="0"/>
            <a:ext cx="5486400" cy="8229600"/>
          </a:xfrm>
          <a:prstGeom prst="rect">
            <a:avLst/>
          </a:prstGeom>
        </p:spPr>
      </p:pic>
      <p:sp>
        <p:nvSpPr>
          <p:cNvPr id="3" name="Text 0"/>
          <p:cNvSpPr/>
          <p:nvPr/>
        </p:nvSpPr>
        <p:spPr>
          <a:xfrm>
            <a:off x="1269230" y="1781463"/>
            <a:ext cx="5670590" cy="708779"/>
          </a:xfrm>
          <a:prstGeom prst="rect">
            <a:avLst/>
          </a:prstGeom>
          <a:noFill/>
          <a:ln/>
        </p:spPr>
        <p:txBody>
          <a:bodyPr wrap="none" lIns="0" tIns="0" rIns="0" bIns="0" rtlCol="0" anchor="t"/>
          <a:lstStyle/>
          <a:p>
            <a:pPr marL="0" indent="0">
              <a:lnSpc>
                <a:spcPts val="5550"/>
              </a:lnSpc>
              <a:buNone/>
            </a:pPr>
            <a:r>
              <a:rPr lang="en-US" sz="4000" b="1" dirty="0">
                <a:solidFill>
                  <a:srgbClr val="1B1B27"/>
                </a:solidFill>
                <a:latin typeface="Times New Roman" panose="02020603050405020304" pitchFamily="18" charset="0"/>
                <a:ea typeface="Raleway" pitchFamily="34" charset="-122"/>
                <a:cs typeface="Times New Roman" panose="02020603050405020304" pitchFamily="18" charset="0"/>
              </a:rPr>
              <a:t>Conclusion</a:t>
            </a:r>
            <a:endParaRPr lang="en-US" sz="445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E3C1B127-798B-559B-4AD4-87EB4F893354}"/>
              </a:ext>
            </a:extLst>
          </p:cNvPr>
          <p:cNvSpPr txBox="1"/>
          <p:nvPr/>
        </p:nvSpPr>
        <p:spPr>
          <a:xfrm>
            <a:off x="1130157" y="2887038"/>
            <a:ext cx="5948737" cy="3699474"/>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The proposed system effectively predicts patient re-admissions using EHR data, achieving a high accuracy of 89.03% with the </a:t>
            </a:r>
            <a:r>
              <a:rPr lang="en-US" sz="2000" dirty="0" err="1">
                <a:latin typeface="Times New Roman" panose="02020603050405020304" pitchFamily="18" charset="0"/>
                <a:cs typeface="Times New Roman" panose="02020603050405020304" pitchFamily="18" charset="0"/>
              </a:rPr>
              <a:t>XGBoost</a:t>
            </a:r>
            <a:r>
              <a:rPr lang="en-US" sz="2000" dirty="0">
                <a:latin typeface="Times New Roman" panose="02020603050405020304" pitchFamily="18" charset="0"/>
                <a:cs typeface="Times New Roman" panose="02020603050405020304" pitchFamily="18" charset="0"/>
              </a:rPr>
              <a:t> model.</a:t>
            </a:r>
          </a:p>
          <a:p>
            <a:pPr marL="285750" indent="-285750" algn="just">
              <a:lnSpc>
                <a:spcPct val="20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It empowers healthcare providers with early insights to reduce re-admission rates and improve patient care outcomes.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6227F6D-BA38-9219-6C5F-7CED32A3A3D9}"/>
              </a:ext>
            </a:extLst>
          </p:cNvPr>
          <p:cNvSpPr/>
          <p:nvPr/>
        </p:nvSpPr>
        <p:spPr>
          <a:xfrm>
            <a:off x="12751358" y="7656844"/>
            <a:ext cx="1808704" cy="47227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88D4E46-297C-B4D8-967C-40BA16592B53}"/>
              </a:ext>
            </a:extLst>
          </p:cNvPr>
          <p:cNvPicPr>
            <a:picLocks noChangeAspect="1"/>
          </p:cNvPicPr>
          <p:nvPr/>
        </p:nvPicPr>
        <p:blipFill>
          <a:blip r:embed="rId2">
            <a:alphaModFix amt="30000"/>
          </a:blip>
          <a:stretch>
            <a:fillRect/>
          </a:stretch>
        </p:blipFill>
        <p:spPr>
          <a:xfrm>
            <a:off x="0" y="-10048"/>
            <a:ext cx="14630400" cy="8229600"/>
          </a:xfrm>
          <a:prstGeom prst="rect">
            <a:avLst/>
          </a:prstGeom>
        </p:spPr>
      </p:pic>
      <p:sp>
        <p:nvSpPr>
          <p:cNvPr id="4" name="TextBox 3">
            <a:extLst>
              <a:ext uri="{FF2B5EF4-FFF2-40B4-BE49-F238E27FC236}">
                <a16:creationId xmlns:a16="http://schemas.microsoft.com/office/drawing/2014/main" id="{57DCD830-242A-6B9A-26D6-214F5B1454DD}"/>
              </a:ext>
            </a:extLst>
          </p:cNvPr>
          <p:cNvSpPr txBox="1"/>
          <p:nvPr/>
        </p:nvSpPr>
        <p:spPr>
          <a:xfrm>
            <a:off x="1187117" y="1828801"/>
            <a:ext cx="4952144" cy="707886"/>
          </a:xfrm>
          <a:prstGeom prst="rect">
            <a:avLst/>
          </a:prstGeom>
          <a:noFill/>
        </p:spPr>
        <p:txBody>
          <a:bodyPr wrap="square" rtlCol="0">
            <a:spAutoFit/>
          </a:bodyPr>
          <a:lstStyle/>
          <a:p>
            <a:pPr marL="111125"/>
            <a:r>
              <a:rPr lang="en-US" sz="4000" b="1" dirty="0">
                <a:latin typeface="Times New Roman" panose="02020603050405020304" pitchFamily="18" charset="0"/>
                <a:cs typeface="Times New Roman" panose="02020603050405020304" pitchFamily="18" charset="0"/>
              </a:rPr>
              <a:t>Future Scope</a:t>
            </a:r>
          </a:p>
        </p:txBody>
      </p:sp>
      <p:sp>
        <p:nvSpPr>
          <p:cNvPr id="5" name="TextBox 4">
            <a:extLst>
              <a:ext uri="{FF2B5EF4-FFF2-40B4-BE49-F238E27FC236}">
                <a16:creationId xmlns:a16="http://schemas.microsoft.com/office/drawing/2014/main" id="{9F7E5A91-1D25-541B-D268-D658B7AD5EF6}"/>
              </a:ext>
            </a:extLst>
          </p:cNvPr>
          <p:cNvSpPr txBox="1"/>
          <p:nvPr/>
        </p:nvSpPr>
        <p:spPr>
          <a:xfrm>
            <a:off x="1273318" y="3003730"/>
            <a:ext cx="6883685" cy="281461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Integrate the model into a user-friendly web application for hospital use.</a:t>
            </a:r>
          </a:p>
          <a:p>
            <a:pPr marL="285750" indent="-28575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Extend functionality through a mobile application for real-time access and decision support by healthcare professionals.</a:t>
            </a:r>
          </a:p>
          <a:p>
            <a:pPr marL="285750" indent="-28575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Incorporate live data streams to enable continuous learning and adaptive predictions.</a:t>
            </a:r>
          </a:p>
        </p:txBody>
      </p:sp>
      <p:pic>
        <p:nvPicPr>
          <p:cNvPr id="8" name="Picture 7">
            <a:extLst>
              <a:ext uri="{FF2B5EF4-FFF2-40B4-BE49-F238E27FC236}">
                <a16:creationId xmlns:a16="http://schemas.microsoft.com/office/drawing/2014/main" id="{4B44911A-DCE4-60A3-1762-9333F738CC35}"/>
              </a:ext>
            </a:extLst>
          </p:cNvPr>
          <p:cNvPicPr>
            <a:picLocks noChangeAspect="1"/>
          </p:cNvPicPr>
          <p:nvPr/>
        </p:nvPicPr>
        <p:blipFill>
          <a:blip r:embed="rId3"/>
          <a:stretch>
            <a:fillRect/>
          </a:stretch>
        </p:blipFill>
        <p:spPr>
          <a:xfrm>
            <a:off x="9073662" y="0"/>
            <a:ext cx="5486400" cy="8229600"/>
          </a:xfrm>
          <a:prstGeom prst="rect">
            <a:avLst/>
          </a:prstGeom>
        </p:spPr>
      </p:pic>
    </p:spTree>
    <p:extLst>
      <p:ext uri="{BB962C8B-B14F-4D97-AF65-F5344CB8AC3E}">
        <p14:creationId xmlns:p14="http://schemas.microsoft.com/office/powerpoint/2010/main" val="13091163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6BE855-27CC-2425-E09D-3963DFD37C6D}"/>
              </a:ext>
            </a:extLst>
          </p:cNvPr>
          <p:cNvSpPr/>
          <p:nvPr/>
        </p:nvSpPr>
        <p:spPr>
          <a:xfrm>
            <a:off x="12597063" y="7652084"/>
            <a:ext cx="1949116" cy="49329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C71B33C-5D10-795A-E5E0-5261C20EC222}"/>
              </a:ext>
            </a:extLst>
          </p:cNvPr>
          <p:cNvPicPr>
            <a:picLocks noChangeAspect="1"/>
          </p:cNvPicPr>
          <p:nvPr/>
        </p:nvPicPr>
        <p:blipFill>
          <a:blip r:embed="rId2"/>
          <a:stretch>
            <a:fillRect/>
          </a:stretch>
        </p:blipFill>
        <p:spPr>
          <a:xfrm>
            <a:off x="0" y="0"/>
            <a:ext cx="14630400" cy="8229600"/>
          </a:xfrm>
          <a:prstGeom prst="rect">
            <a:avLst/>
          </a:prstGeom>
        </p:spPr>
      </p:pic>
      <p:sp>
        <p:nvSpPr>
          <p:cNvPr id="3" name="TextBox 2">
            <a:extLst>
              <a:ext uri="{FF2B5EF4-FFF2-40B4-BE49-F238E27FC236}">
                <a16:creationId xmlns:a16="http://schemas.microsoft.com/office/drawing/2014/main" id="{9BBD1B40-D5C6-58F9-E519-DF1F1200754E}"/>
              </a:ext>
            </a:extLst>
          </p:cNvPr>
          <p:cNvSpPr txBox="1"/>
          <p:nvPr/>
        </p:nvSpPr>
        <p:spPr>
          <a:xfrm>
            <a:off x="3151762" y="3161679"/>
            <a:ext cx="8326876" cy="1323439"/>
          </a:xfrm>
          <a:prstGeom prst="rect">
            <a:avLst/>
          </a:prstGeom>
          <a:noFill/>
        </p:spPr>
        <p:txBody>
          <a:bodyPr wrap="square" rtlCol="0">
            <a:spAutoFit/>
          </a:bodyPr>
          <a:lstStyle/>
          <a:p>
            <a:pPr algn="ctr"/>
            <a:r>
              <a:rPr lang="en-US" sz="8000" b="1" dirty="0">
                <a:latin typeface="Times New Roman" panose="02020603050405020304" pitchFamily="18" charset="0"/>
                <a:cs typeface="Times New Roman" panose="02020603050405020304" pitchFamily="18" charset="0"/>
              </a:rPr>
              <a:t>Thank You Sir</a:t>
            </a:r>
          </a:p>
        </p:txBody>
      </p:sp>
    </p:spTree>
    <p:extLst>
      <p:ext uri="{BB962C8B-B14F-4D97-AF65-F5344CB8AC3E}">
        <p14:creationId xmlns:p14="http://schemas.microsoft.com/office/powerpoint/2010/main" val="2569722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4D8EF4-DEB4-968C-7976-0E0DE1F631DA}"/>
              </a:ext>
            </a:extLst>
          </p:cNvPr>
          <p:cNvPicPr>
            <a:picLocks noChangeAspect="1"/>
          </p:cNvPicPr>
          <p:nvPr/>
        </p:nvPicPr>
        <p:blipFill>
          <a:blip r:embed="rId2">
            <a:alphaModFix amt="30000"/>
          </a:blip>
          <a:stretch>
            <a:fillRect/>
          </a:stretch>
        </p:blipFill>
        <p:spPr>
          <a:xfrm>
            <a:off x="0" y="0"/>
            <a:ext cx="14630400" cy="8229600"/>
          </a:xfrm>
          <a:prstGeom prst="rect">
            <a:avLst/>
          </a:prstGeom>
        </p:spPr>
      </p:pic>
      <p:sp>
        <p:nvSpPr>
          <p:cNvPr id="5" name="TextBox 4">
            <a:extLst>
              <a:ext uri="{FF2B5EF4-FFF2-40B4-BE49-F238E27FC236}">
                <a16:creationId xmlns:a16="http://schemas.microsoft.com/office/drawing/2014/main" id="{44FC398B-D15C-FA68-11BA-775845D42CC6}"/>
              </a:ext>
            </a:extLst>
          </p:cNvPr>
          <p:cNvSpPr txBox="1"/>
          <p:nvPr/>
        </p:nvSpPr>
        <p:spPr>
          <a:xfrm>
            <a:off x="3606229" y="2247189"/>
            <a:ext cx="7417942" cy="5028556"/>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Hospital re-admissions shortly after discharge are a major concern, often leading to increased healthcare costs, burdened medical staff, and reduced quality of patient care. To address this, our project presents a machine learning-based solution that predicts the likelihood of patient re-admission using Electronic Health Records (EHRs).</a:t>
            </a:r>
          </a:p>
          <a:p>
            <a:pPr marL="342900" indent="-342900" algn="just">
              <a:lnSpc>
                <a:spcPct val="15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We developed an AI-powered prediction system using advanced models like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Random Forest, Neural Networks, and LSTM. The system includes thorough data preprocessing, handles class imbalance using SMOTE and SMOTEENN, and tunes models for optimal accuracy. This allows hospitals to proactively identify high-risk patients and take preventive actions—ultimately improving patient outcomes and optimizing hospital resources.</a:t>
            </a:r>
          </a:p>
        </p:txBody>
      </p:sp>
      <p:sp>
        <p:nvSpPr>
          <p:cNvPr id="6" name="TextBox 5">
            <a:extLst>
              <a:ext uri="{FF2B5EF4-FFF2-40B4-BE49-F238E27FC236}">
                <a16:creationId xmlns:a16="http://schemas.microsoft.com/office/drawing/2014/main" id="{932F52BF-A528-D9E8-C084-F64F0D74335E}"/>
              </a:ext>
            </a:extLst>
          </p:cNvPr>
          <p:cNvSpPr txBox="1"/>
          <p:nvPr/>
        </p:nvSpPr>
        <p:spPr>
          <a:xfrm>
            <a:off x="3606229" y="1293334"/>
            <a:ext cx="3575407"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Introduction</a:t>
            </a:r>
            <a:endParaRPr lang="en-IN"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245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E75F6B-D79A-0A0F-3F3A-30C0F923FD97}"/>
              </a:ext>
            </a:extLst>
          </p:cNvPr>
          <p:cNvSpPr/>
          <p:nvPr/>
        </p:nvSpPr>
        <p:spPr>
          <a:xfrm>
            <a:off x="12680414" y="7733841"/>
            <a:ext cx="1949986" cy="495759"/>
          </a:xfrm>
          <a:prstGeom prst="rect">
            <a:avLst/>
          </a:prstGeom>
          <a:solidFill>
            <a:srgbClr val="FEFEFE"/>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524DD819-F3B4-4744-6BFB-44157B5AC221}"/>
              </a:ext>
            </a:extLst>
          </p:cNvPr>
          <p:cNvPicPr>
            <a:picLocks noChangeAspect="1"/>
          </p:cNvPicPr>
          <p:nvPr/>
        </p:nvPicPr>
        <p:blipFill>
          <a:blip r:embed="rId3">
            <a:alphaModFix amt="30000"/>
          </a:blip>
          <a:stretch>
            <a:fillRect/>
          </a:stretch>
        </p:blipFill>
        <p:spPr>
          <a:xfrm>
            <a:off x="0" y="10048"/>
            <a:ext cx="14630400" cy="8229600"/>
          </a:xfrm>
          <a:prstGeom prst="rect">
            <a:avLst/>
          </a:prstGeom>
        </p:spPr>
      </p:pic>
      <p:sp>
        <p:nvSpPr>
          <p:cNvPr id="2" name="Text 0"/>
          <p:cNvSpPr/>
          <p:nvPr/>
        </p:nvSpPr>
        <p:spPr>
          <a:xfrm>
            <a:off x="6420256" y="1947955"/>
            <a:ext cx="7681332" cy="1935804"/>
          </a:xfrm>
          <a:prstGeom prst="rect">
            <a:avLst/>
          </a:prstGeom>
          <a:noFill/>
          <a:ln/>
        </p:spPr>
        <p:txBody>
          <a:bodyPr wrap="none" lIns="0" tIns="0" rIns="0" bIns="0" rtlCol="0" anchor="t"/>
          <a:lstStyle/>
          <a:p>
            <a:pPr marL="0" indent="0" algn="ctr">
              <a:lnSpc>
                <a:spcPts val="5550"/>
              </a:lnSpc>
              <a:buNone/>
            </a:pPr>
            <a:r>
              <a:rPr lang="en-US" sz="4000" dirty="0">
                <a:solidFill>
                  <a:srgbClr val="1B1B27"/>
                </a:solidFill>
                <a:latin typeface="Times New Roman" panose="02020603050405020304" pitchFamily="18" charset="0"/>
                <a:ea typeface="Raleway" pitchFamily="34" charset="-122"/>
                <a:cs typeface="Times New Roman" panose="02020603050405020304" pitchFamily="18" charset="0"/>
              </a:rPr>
              <a:t>The Problem : Hospital Re-admissions</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793790" y="4578310"/>
            <a:ext cx="6244709" cy="725805"/>
          </a:xfrm>
          <a:prstGeom prst="rect">
            <a:avLst/>
          </a:prstGeom>
          <a:noFill/>
          <a:ln/>
        </p:spPr>
        <p:txBody>
          <a:bodyPr wrap="square" lIns="0" tIns="0" rIns="0" bIns="0" rtlCol="0" anchor="t"/>
          <a:lstStyle/>
          <a:p>
            <a:pPr marL="0" indent="0">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5" name="Text 3"/>
          <p:cNvSpPr/>
          <p:nvPr/>
        </p:nvSpPr>
        <p:spPr>
          <a:xfrm>
            <a:off x="7599521" y="3997166"/>
            <a:ext cx="2835235" cy="354330"/>
          </a:xfrm>
          <a:prstGeom prst="rect">
            <a:avLst/>
          </a:prstGeom>
          <a:noFill/>
          <a:ln/>
        </p:spPr>
        <p:txBody>
          <a:bodyPr wrap="none" lIns="0" tIns="0" rIns="0" bIns="0" rtlCol="0" anchor="t"/>
          <a:lstStyle/>
          <a:p>
            <a:pPr marL="0" indent="0">
              <a:lnSpc>
                <a:spcPts val="2750"/>
              </a:lnSpc>
              <a:buNone/>
            </a:pP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7599521" y="4578310"/>
            <a:ext cx="6244709" cy="725805"/>
          </a:xfrm>
          <a:prstGeom prst="rect">
            <a:avLst/>
          </a:prstGeom>
          <a:noFill/>
          <a:ln/>
        </p:spPr>
        <p:txBody>
          <a:bodyPr wrap="square" lIns="0" tIns="0" rIns="0" bIns="0" rtlCol="0" anchor="t"/>
          <a:lstStyle/>
          <a:p>
            <a:pPr marL="0" indent="0">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2996B54-4A1E-D534-5F03-170786ADD642}"/>
              </a:ext>
            </a:extLst>
          </p:cNvPr>
          <p:cNvSpPr txBox="1"/>
          <p:nvPr/>
        </p:nvSpPr>
        <p:spPr>
          <a:xfrm>
            <a:off x="6420254" y="2973113"/>
            <a:ext cx="7681334" cy="3331938"/>
          </a:xfrm>
          <a:prstGeom prst="rect">
            <a:avLst/>
          </a:prstGeom>
          <a:noFill/>
        </p:spPr>
        <p:txBody>
          <a:bodyPr wrap="square" rtlCol="0">
            <a:spAutoFit/>
          </a:bodyPr>
          <a:lstStyle/>
          <a:p>
            <a:pPr algn="just">
              <a:lnSpc>
                <a:spcPct val="200000"/>
              </a:lnSpc>
            </a:pPr>
            <a:r>
              <a:rPr lang="en-US" dirty="0">
                <a:latin typeface="Times New Roman" panose="02020603050405020304" pitchFamily="18" charset="0"/>
                <a:cs typeface="Times New Roman" panose="02020603050405020304" pitchFamily="18" charset="0"/>
              </a:rPr>
              <a:t>Patient re-admission is a significant challenge for healthcare providers, leading to increased operational costs and negative patient outcomes. The goal of the proposed system is to predict the likelihood of a patient being re-admitted within a specific timeframe (e.g., after 30 days) by analyzing historical patient records. This predictive capability allows hospitals to take preventive actions and reduce unnecessary re-admissions.</a:t>
            </a:r>
          </a:p>
        </p:txBody>
      </p:sp>
      <p:pic>
        <p:nvPicPr>
          <p:cNvPr id="8" name="Picture 7">
            <a:extLst>
              <a:ext uri="{FF2B5EF4-FFF2-40B4-BE49-F238E27FC236}">
                <a16:creationId xmlns:a16="http://schemas.microsoft.com/office/drawing/2014/main" id="{F2CEA08E-715B-6FDF-5148-93A2AFD26BE3}"/>
              </a:ext>
            </a:extLst>
          </p:cNvPr>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AAAB35D-7479-0A09-80E9-AFDFBA4B030B}"/>
              </a:ext>
            </a:extLst>
          </p:cNvPr>
          <p:cNvSpPr/>
          <p:nvPr/>
        </p:nvSpPr>
        <p:spPr>
          <a:xfrm>
            <a:off x="12636346" y="7381301"/>
            <a:ext cx="1916935" cy="76016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F82B177-BF54-C78D-6A3E-78FFC7F2B011}"/>
              </a:ext>
            </a:extLst>
          </p:cNvPr>
          <p:cNvPicPr>
            <a:picLocks noChangeAspect="1"/>
          </p:cNvPicPr>
          <p:nvPr/>
        </p:nvPicPr>
        <p:blipFill>
          <a:blip r:embed="rId2"/>
          <a:stretch>
            <a:fillRect/>
          </a:stretch>
        </p:blipFill>
        <p:spPr>
          <a:xfrm>
            <a:off x="0" y="0"/>
            <a:ext cx="14630400" cy="8229600"/>
          </a:xfrm>
          <a:prstGeom prst="rect">
            <a:avLst/>
          </a:prstGeom>
        </p:spPr>
      </p:pic>
      <p:sp>
        <p:nvSpPr>
          <p:cNvPr id="5" name="TextBox 4">
            <a:extLst>
              <a:ext uri="{FF2B5EF4-FFF2-40B4-BE49-F238E27FC236}">
                <a16:creationId xmlns:a16="http://schemas.microsoft.com/office/drawing/2014/main" id="{4FB5FF15-9A82-A502-8A74-F89269941CDB}"/>
              </a:ext>
            </a:extLst>
          </p:cNvPr>
          <p:cNvSpPr txBox="1"/>
          <p:nvPr/>
        </p:nvSpPr>
        <p:spPr>
          <a:xfrm flipH="1">
            <a:off x="7315200" y="3275152"/>
            <a:ext cx="7315200" cy="830997"/>
          </a:xfrm>
          <a:prstGeom prst="rect">
            <a:avLst/>
          </a:prstGeom>
          <a:noFill/>
        </p:spPr>
        <p:txBody>
          <a:bodyPr wrap="square" rtlCol="0">
            <a:spAutoFit/>
          </a:bodyPr>
          <a:lstStyle/>
          <a:p>
            <a:pPr algn="ctr"/>
            <a:r>
              <a:rPr lang="en-US" sz="4800" dirty="0">
                <a:latin typeface="Times New Roman" panose="02020603050405020304" pitchFamily="18" charset="0"/>
                <a:cs typeface="Times New Roman" panose="02020603050405020304" pitchFamily="18" charset="0"/>
              </a:rPr>
              <a:t>Objectives</a:t>
            </a:r>
          </a:p>
        </p:txBody>
      </p:sp>
      <p:sp>
        <p:nvSpPr>
          <p:cNvPr id="6" name="TextBox 5">
            <a:extLst>
              <a:ext uri="{FF2B5EF4-FFF2-40B4-BE49-F238E27FC236}">
                <a16:creationId xmlns:a16="http://schemas.microsoft.com/office/drawing/2014/main" id="{8D672921-0DA5-9604-01E3-2BB153D94AA8}"/>
              </a:ext>
            </a:extLst>
          </p:cNvPr>
          <p:cNvSpPr txBox="1"/>
          <p:nvPr/>
        </p:nvSpPr>
        <p:spPr>
          <a:xfrm>
            <a:off x="865771" y="146277"/>
            <a:ext cx="5953318" cy="7937045"/>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Predict patient re-admissions</a:t>
            </a:r>
            <a:r>
              <a:rPr lang="en-US" dirty="0">
                <a:latin typeface="Times New Roman" panose="02020603050405020304" pitchFamily="18" charset="0"/>
                <a:cs typeface="Times New Roman" panose="02020603050405020304" pitchFamily="18" charset="0"/>
              </a:rPr>
              <a:t> using machine learning techniques to improve healthcare outcomes and reduce hospital costs.</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Utilize EHR data</a:t>
            </a:r>
            <a:r>
              <a:rPr lang="en-US" dirty="0">
                <a:latin typeface="Times New Roman" panose="02020603050405020304" pitchFamily="18" charset="0"/>
                <a:cs typeface="Times New Roman" panose="02020603050405020304" pitchFamily="18" charset="0"/>
              </a:rPr>
              <a:t> to build a reliable dataset based on patient demographics, diagnoses, procedures, and treatment history.</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Preprocess data effectively</a:t>
            </a:r>
            <a:r>
              <a:rPr lang="en-US" dirty="0">
                <a:latin typeface="Times New Roman" panose="02020603050405020304" pitchFamily="18" charset="0"/>
                <a:cs typeface="Times New Roman" panose="02020603050405020304" pitchFamily="18" charset="0"/>
              </a:rPr>
              <a:t> using techniques like normalization, encoding, and imputation to ensure model-ready input.</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Address class imbalance</a:t>
            </a:r>
            <a:r>
              <a:rPr lang="en-US" dirty="0">
                <a:latin typeface="Times New Roman" panose="02020603050405020304" pitchFamily="18" charset="0"/>
                <a:cs typeface="Times New Roman" panose="02020603050405020304" pitchFamily="18" charset="0"/>
              </a:rPr>
              <a:t> through SMOTEENN to enhance model generalization and fairness.</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Train and compare models</a:t>
            </a:r>
            <a:r>
              <a:rPr lang="en-US" dirty="0">
                <a:latin typeface="Times New Roman" panose="02020603050405020304" pitchFamily="18" charset="0"/>
                <a:cs typeface="Times New Roman" panose="02020603050405020304" pitchFamily="18" charset="0"/>
              </a:rPr>
              <a:t> such as Logistic Regression, Random Forest, </a:t>
            </a:r>
            <a:r>
              <a:rPr lang="en-US" dirty="0" err="1">
                <a:latin typeface="Times New Roman" panose="02020603050405020304" pitchFamily="18" charset="0"/>
                <a:cs typeface="Times New Roman" panose="02020603050405020304" pitchFamily="18" charset="0"/>
              </a:rPr>
              <a:t>XGBoost</a:t>
            </a:r>
            <a:r>
              <a:rPr lang="en-US" dirty="0">
                <a:latin typeface="Times New Roman" panose="02020603050405020304" pitchFamily="18" charset="0"/>
                <a:cs typeface="Times New Roman" panose="02020603050405020304" pitchFamily="18" charset="0"/>
              </a:rPr>
              <a:t>, and Neural Networks.</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Tune hyperparameters</a:t>
            </a:r>
            <a:r>
              <a:rPr lang="en-US" dirty="0">
                <a:latin typeface="Times New Roman" panose="02020603050405020304" pitchFamily="18" charset="0"/>
                <a:cs typeface="Times New Roman" panose="02020603050405020304" pitchFamily="18" charset="0"/>
              </a:rPr>
              <a:t> using </a:t>
            </a:r>
            <a:r>
              <a:rPr lang="en-US" dirty="0" err="1">
                <a:latin typeface="Times New Roman" panose="02020603050405020304" pitchFamily="18" charset="0"/>
                <a:cs typeface="Times New Roman" panose="02020603050405020304" pitchFamily="18" charset="0"/>
              </a:rPr>
              <a:t>RandomizedSearchCV</a:t>
            </a:r>
            <a:r>
              <a:rPr lang="en-US" dirty="0">
                <a:latin typeface="Times New Roman" panose="02020603050405020304" pitchFamily="18" charset="0"/>
                <a:cs typeface="Times New Roman" panose="02020603050405020304" pitchFamily="18" charset="0"/>
              </a:rPr>
              <a:t> to optimize each model's performance.</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Analyze feature importance</a:t>
            </a:r>
            <a:r>
              <a:rPr lang="en-US" dirty="0">
                <a:latin typeface="Times New Roman" panose="02020603050405020304" pitchFamily="18" charset="0"/>
                <a:cs typeface="Times New Roman" panose="02020603050405020304" pitchFamily="18" charset="0"/>
              </a:rPr>
              <a:t> to identify the most influential factors affecting re-admission risk.</a:t>
            </a:r>
          </a:p>
          <a:p>
            <a:pPr marL="285750" indent="-285750" algn="just">
              <a:lnSpc>
                <a:spcPct val="15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Deploy a user-friendly interface</a:t>
            </a:r>
            <a:r>
              <a:rPr lang="en-US" dirty="0">
                <a:latin typeface="Times New Roman" panose="02020603050405020304" pitchFamily="18" charset="0"/>
                <a:cs typeface="Times New Roman" panose="02020603050405020304" pitchFamily="18" charset="0"/>
              </a:rPr>
              <a:t> via </a:t>
            </a:r>
            <a:r>
              <a:rPr lang="en-US" dirty="0" err="1">
                <a:latin typeface="Times New Roman" panose="02020603050405020304" pitchFamily="18" charset="0"/>
                <a:cs typeface="Times New Roman" panose="02020603050405020304" pitchFamily="18" charset="0"/>
              </a:rPr>
              <a:t>Streamlit</a:t>
            </a:r>
            <a:r>
              <a:rPr lang="en-US" dirty="0">
                <a:latin typeface="Times New Roman" panose="02020603050405020304" pitchFamily="18" charset="0"/>
                <a:cs typeface="Times New Roman" panose="02020603050405020304" pitchFamily="18" charset="0"/>
              </a:rPr>
              <a:t> for real-time prediction and clinical use.</a:t>
            </a:r>
            <a:endParaRPr lang="en-IN" dirty="0">
              <a:latin typeface="Times New Roman" panose="02020603050405020304" pitchFamily="18" charset="0"/>
              <a:cs typeface="Times New Roman" panose="02020603050405020304" pitchFamily="18" charset="0"/>
            </a:endParaRPr>
          </a:p>
        </p:txBody>
      </p:sp>
      <p:cxnSp>
        <p:nvCxnSpPr>
          <p:cNvPr id="9" name="Straight Connector 8">
            <a:extLst>
              <a:ext uri="{FF2B5EF4-FFF2-40B4-BE49-F238E27FC236}">
                <a16:creationId xmlns:a16="http://schemas.microsoft.com/office/drawing/2014/main" id="{D6420040-491A-9D9D-AD0F-6B58C625A9C4}"/>
              </a:ext>
            </a:extLst>
          </p:cNvPr>
          <p:cNvCxnSpPr>
            <a:cxnSpLocks/>
            <a:stCxn id="7" idx="0"/>
            <a:endCxn id="7" idx="2"/>
          </p:cNvCxnSpPr>
          <p:nvPr/>
        </p:nvCxnSpPr>
        <p:spPr>
          <a:xfrm>
            <a:off x="7315200" y="0"/>
            <a:ext cx="0" cy="822960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09637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B93869-4C61-F5C9-F1CA-D96A73E458F9}"/>
              </a:ext>
            </a:extLst>
          </p:cNvPr>
          <p:cNvPicPr>
            <a:picLocks noChangeAspect="1"/>
          </p:cNvPicPr>
          <p:nvPr/>
        </p:nvPicPr>
        <p:blipFill>
          <a:blip r:embed="rId2"/>
          <a:stretch>
            <a:fillRect/>
          </a:stretch>
        </p:blipFill>
        <p:spPr>
          <a:xfrm>
            <a:off x="0" y="0"/>
            <a:ext cx="14630400" cy="8229600"/>
          </a:xfrm>
          <a:prstGeom prst="rect">
            <a:avLst/>
          </a:prstGeom>
        </p:spPr>
      </p:pic>
      <p:sp>
        <p:nvSpPr>
          <p:cNvPr id="5" name="TextBox 4">
            <a:extLst>
              <a:ext uri="{FF2B5EF4-FFF2-40B4-BE49-F238E27FC236}">
                <a16:creationId xmlns:a16="http://schemas.microsoft.com/office/drawing/2014/main" id="{C807F522-1425-5E0C-CF2F-9AAA1D21EF5A}"/>
              </a:ext>
            </a:extLst>
          </p:cNvPr>
          <p:cNvSpPr txBox="1"/>
          <p:nvPr/>
        </p:nvSpPr>
        <p:spPr>
          <a:xfrm>
            <a:off x="3716767" y="2729733"/>
            <a:ext cx="7390504" cy="2345322"/>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Most existing hospital re-admission systems rely on manual rules or simple logistic regression models.</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These approaches often struggle with imbalanced data and fail to capture complex patient patterns, resulting in suboptimal prediction performance.</a:t>
            </a:r>
          </a:p>
        </p:txBody>
      </p:sp>
      <p:sp>
        <p:nvSpPr>
          <p:cNvPr id="6" name="TextBox 5">
            <a:extLst>
              <a:ext uri="{FF2B5EF4-FFF2-40B4-BE49-F238E27FC236}">
                <a16:creationId xmlns:a16="http://schemas.microsoft.com/office/drawing/2014/main" id="{FFCC45FB-9639-E8CD-4C70-D93694FBEE69}"/>
              </a:ext>
            </a:extLst>
          </p:cNvPr>
          <p:cNvSpPr txBox="1"/>
          <p:nvPr/>
        </p:nvSpPr>
        <p:spPr>
          <a:xfrm>
            <a:off x="3716767" y="1688951"/>
            <a:ext cx="3980329" cy="769441"/>
          </a:xfrm>
          <a:prstGeom prst="rect">
            <a:avLst/>
          </a:prstGeom>
          <a:noFill/>
        </p:spPr>
        <p:txBody>
          <a:bodyPr wrap="square" rtlCol="0">
            <a:spAutoFit/>
          </a:bodyPr>
          <a:lstStyle/>
          <a:p>
            <a:r>
              <a:rPr lang="en-US" sz="4400" dirty="0">
                <a:latin typeface="Times New Roman" panose="02020603050405020304" pitchFamily="18" charset="0"/>
                <a:cs typeface="Times New Roman" panose="02020603050405020304" pitchFamily="18" charset="0"/>
              </a:rPr>
              <a:t>Existing System</a:t>
            </a:r>
          </a:p>
        </p:txBody>
      </p:sp>
    </p:spTree>
    <p:extLst>
      <p:ext uri="{BB962C8B-B14F-4D97-AF65-F5344CB8AC3E}">
        <p14:creationId xmlns:p14="http://schemas.microsoft.com/office/powerpoint/2010/main" val="1995604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4B92D2C-2515-EC13-299B-1D8146682866}"/>
              </a:ext>
            </a:extLst>
          </p:cNvPr>
          <p:cNvPicPr>
            <a:picLocks noChangeAspect="1"/>
          </p:cNvPicPr>
          <p:nvPr/>
        </p:nvPicPr>
        <p:blipFill>
          <a:blip r:embed="rId2"/>
          <a:stretch>
            <a:fillRect/>
          </a:stretch>
        </p:blipFill>
        <p:spPr>
          <a:xfrm>
            <a:off x="0" y="0"/>
            <a:ext cx="14630400" cy="8229600"/>
          </a:xfrm>
          <a:prstGeom prst="rect">
            <a:avLst/>
          </a:prstGeom>
        </p:spPr>
      </p:pic>
      <p:sp>
        <p:nvSpPr>
          <p:cNvPr id="4" name="TextBox 3">
            <a:extLst>
              <a:ext uri="{FF2B5EF4-FFF2-40B4-BE49-F238E27FC236}">
                <a16:creationId xmlns:a16="http://schemas.microsoft.com/office/drawing/2014/main" id="{16CF615A-AE4B-4A26-9A96-25050E15822B}"/>
              </a:ext>
            </a:extLst>
          </p:cNvPr>
          <p:cNvSpPr txBox="1"/>
          <p:nvPr/>
        </p:nvSpPr>
        <p:spPr>
          <a:xfrm>
            <a:off x="3657600" y="2635208"/>
            <a:ext cx="7315200" cy="3730317"/>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proposed system uses machine learning models (</a:t>
            </a:r>
            <a:r>
              <a:rPr lang="en-US" sz="2000" dirty="0" err="1">
                <a:latin typeface="Times New Roman" panose="02020603050405020304" pitchFamily="18" charset="0"/>
                <a:cs typeface="Times New Roman" panose="02020603050405020304" pitchFamily="18" charset="0"/>
              </a:rPr>
              <a:t>XGBoost</a:t>
            </a:r>
            <a:r>
              <a:rPr lang="en-US" sz="2000" dirty="0">
                <a:latin typeface="Times New Roman" panose="02020603050405020304" pitchFamily="18" charset="0"/>
                <a:cs typeface="Times New Roman" panose="02020603050405020304" pitchFamily="18" charset="0"/>
              </a:rPr>
              <a:t>, Random Forest, MLP, and LSTM) trained on Electronic Health Records (EHR).</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 includes data preprocessing, feature scaling, class balancing (SMOTE, SMOTEENN), and hyperparameter tuning.</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achieves high accuracy (89.03%) and provides healthcare professionals with early insight into patients at high risk of re-admission.</a:t>
            </a: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70697786-046D-A7B0-1FC5-E68E734C4C1C}"/>
              </a:ext>
            </a:extLst>
          </p:cNvPr>
          <p:cNvSpPr txBox="1"/>
          <p:nvPr/>
        </p:nvSpPr>
        <p:spPr>
          <a:xfrm>
            <a:off x="3657600" y="1638164"/>
            <a:ext cx="4711849" cy="769441"/>
          </a:xfrm>
          <a:prstGeom prst="rect">
            <a:avLst/>
          </a:prstGeom>
          <a:noFill/>
        </p:spPr>
        <p:txBody>
          <a:bodyPr wrap="square" rtlCol="0">
            <a:spAutoFit/>
          </a:bodyPr>
          <a:lstStyle/>
          <a:p>
            <a:r>
              <a:rPr lang="en-US" sz="4400" dirty="0">
                <a:latin typeface="Times New Roman" panose="02020603050405020304" pitchFamily="18" charset="0"/>
                <a:cs typeface="Times New Roman" panose="02020603050405020304" pitchFamily="18" charset="0"/>
              </a:rPr>
              <a:t>Proposed System</a:t>
            </a:r>
          </a:p>
        </p:txBody>
      </p:sp>
    </p:spTree>
    <p:extLst>
      <p:ext uri="{BB962C8B-B14F-4D97-AF65-F5344CB8AC3E}">
        <p14:creationId xmlns:p14="http://schemas.microsoft.com/office/powerpoint/2010/main" val="3298429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3">
            <a:alphaModFix amt="73000"/>
            <a:lum/>
          </a:blip>
          <a:srcRect/>
          <a:stretch>
            <a:fillRect t="-8000" b="-8000"/>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6CD46B8-1755-F73C-FB97-58E556557330}"/>
              </a:ext>
            </a:extLst>
          </p:cNvPr>
          <p:cNvSpPr/>
          <p:nvPr/>
        </p:nvSpPr>
        <p:spPr>
          <a:xfrm>
            <a:off x="12691431" y="7690176"/>
            <a:ext cx="1938969" cy="539424"/>
          </a:xfrm>
          <a:prstGeom prst="rect">
            <a:avLst/>
          </a:prstGeom>
          <a:solidFill>
            <a:srgbClr val="FEFEFE"/>
          </a:solidFill>
          <a:ln>
            <a:solidFill>
              <a:srgbClr val="FE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3" name="Text 0"/>
          <p:cNvSpPr/>
          <p:nvPr/>
        </p:nvSpPr>
        <p:spPr>
          <a:xfrm>
            <a:off x="697832" y="387335"/>
            <a:ext cx="7355776" cy="1088708"/>
          </a:xfrm>
          <a:prstGeom prst="rect">
            <a:avLst/>
          </a:prstGeom>
          <a:noFill/>
          <a:ln/>
        </p:spPr>
        <p:txBody>
          <a:bodyPr wrap="none" lIns="0" tIns="0" rIns="0" bIns="0" rtlCol="0" anchor="t"/>
          <a:lstStyle/>
          <a:p>
            <a:pPr marL="0" indent="0">
              <a:lnSpc>
                <a:spcPts val="5550"/>
              </a:lnSpc>
              <a:buNone/>
            </a:pPr>
            <a:r>
              <a:rPr lang="en-US" sz="4800" dirty="0">
                <a:latin typeface="Times New Roman" panose="02020603050405020304" pitchFamily="18" charset="0"/>
                <a:cs typeface="Times New Roman" panose="02020603050405020304" pitchFamily="18" charset="0"/>
              </a:rPr>
              <a:t>Architecture</a:t>
            </a:r>
          </a:p>
        </p:txBody>
      </p:sp>
      <p:sp>
        <p:nvSpPr>
          <p:cNvPr id="5" name="Text 2"/>
          <p:cNvSpPr/>
          <p:nvPr/>
        </p:nvSpPr>
        <p:spPr>
          <a:xfrm>
            <a:off x="976074" y="5479852"/>
            <a:ext cx="145613" cy="340281"/>
          </a:xfrm>
          <a:prstGeom prst="rect">
            <a:avLst/>
          </a:prstGeom>
          <a:noFill/>
          <a:ln/>
        </p:spPr>
        <p:txBody>
          <a:bodyPr wrap="none" lIns="0" tIns="0" rIns="0" bIns="0" rtlCol="0" anchor="t"/>
          <a:lstStyle/>
          <a:p>
            <a:pPr marL="0" indent="0" algn="ctr">
              <a:lnSpc>
                <a:spcPts val="2650"/>
              </a:lnSpc>
              <a:buNone/>
            </a:pPr>
            <a:endParaRPr lang="en-US" sz="2650" dirty="0">
              <a:latin typeface="Times New Roman" panose="02020603050405020304" pitchFamily="18" charset="0"/>
              <a:cs typeface="Times New Roman" panose="02020603050405020304" pitchFamily="18" charset="0"/>
            </a:endParaRPr>
          </a:p>
        </p:txBody>
      </p:sp>
      <p:sp>
        <p:nvSpPr>
          <p:cNvPr id="6" name="Text 3"/>
          <p:cNvSpPr/>
          <p:nvPr/>
        </p:nvSpPr>
        <p:spPr>
          <a:xfrm>
            <a:off x="1530906" y="5394841"/>
            <a:ext cx="2835235" cy="354330"/>
          </a:xfrm>
          <a:prstGeom prst="rect">
            <a:avLst/>
          </a:prstGeom>
          <a:noFill/>
          <a:ln/>
        </p:spPr>
        <p:txBody>
          <a:bodyPr wrap="none" lIns="0" tIns="0" rIns="0" bIns="0" rtlCol="0" anchor="t"/>
          <a:lstStyle/>
          <a:p>
            <a:pPr marL="0" indent="0">
              <a:lnSpc>
                <a:spcPts val="2750"/>
              </a:lnSpc>
              <a:buNone/>
            </a:pPr>
            <a:endParaRPr lang="en-US" sz="2200" dirty="0">
              <a:latin typeface="Times New Roman" panose="02020603050405020304" pitchFamily="18" charset="0"/>
              <a:cs typeface="Times New Roman" panose="02020603050405020304" pitchFamily="18" charset="0"/>
            </a:endParaRPr>
          </a:p>
        </p:txBody>
      </p:sp>
      <p:sp>
        <p:nvSpPr>
          <p:cNvPr id="7" name="Text 4"/>
          <p:cNvSpPr/>
          <p:nvPr/>
        </p:nvSpPr>
        <p:spPr>
          <a:xfrm>
            <a:off x="1530906" y="5885259"/>
            <a:ext cx="3459242" cy="725805"/>
          </a:xfrm>
          <a:prstGeom prst="rect">
            <a:avLst/>
          </a:prstGeom>
          <a:noFill/>
          <a:ln/>
        </p:spPr>
        <p:txBody>
          <a:bodyPr wrap="square" lIns="0" tIns="0" rIns="0" bIns="0" rtlCol="0" anchor="t"/>
          <a:lstStyle/>
          <a:p>
            <a:pPr marL="0" indent="0">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9" name="Text 6"/>
          <p:cNvSpPr/>
          <p:nvPr/>
        </p:nvSpPr>
        <p:spPr>
          <a:xfrm>
            <a:off x="5383411" y="5479852"/>
            <a:ext cx="177284" cy="340281"/>
          </a:xfrm>
          <a:prstGeom prst="rect">
            <a:avLst/>
          </a:prstGeom>
          <a:noFill/>
          <a:ln/>
        </p:spPr>
        <p:txBody>
          <a:bodyPr wrap="none" lIns="0" tIns="0" rIns="0" bIns="0" rtlCol="0" anchor="t"/>
          <a:lstStyle/>
          <a:p>
            <a:pPr marL="0" indent="0" algn="ctr">
              <a:lnSpc>
                <a:spcPts val="2650"/>
              </a:lnSpc>
              <a:buNone/>
            </a:pPr>
            <a:endParaRPr lang="en-US" sz="2650" dirty="0">
              <a:latin typeface="Times New Roman" panose="02020603050405020304" pitchFamily="18" charset="0"/>
              <a:cs typeface="Times New Roman" panose="02020603050405020304" pitchFamily="18" charset="0"/>
            </a:endParaRPr>
          </a:p>
        </p:txBody>
      </p:sp>
      <p:sp>
        <p:nvSpPr>
          <p:cNvPr id="10" name="Text 7"/>
          <p:cNvSpPr/>
          <p:nvPr/>
        </p:nvSpPr>
        <p:spPr>
          <a:xfrm>
            <a:off x="5954078" y="5394841"/>
            <a:ext cx="2835235" cy="354330"/>
          </a:xfrm>
          <a:prstGeom prst="rect">
            <a:avLst/>
          </a:prstGeom>
          <a:noFill/>
          <a:ln/>
        </p:spPr>
        <p:txBody>
          <a:bodyPr wrap="none" lIns="0" tIns="0" rIns="0" bIns="0" rtlCol="0" anchor="t"/>
          <a:lstStyle/>
          <a:p>
            <a:pPr marL="0" indent="0">
              <a:lnSpc>
                <a:spcPts val="2750"/>
              </a:lnSpc>
              <a:buNone/>
            </a:pPr>
            <a:endParaRPr lang="en-US" sz="2200" dirty="0">
              <a:latin typeface="Times New Roman" panose="02020603050405020304" pitchFamily="18" charset="0"/>
              <a:cs typeface="Times New Roman" panose="02020603050405020304" pitchFamily="18" charset="0"/>
            </a:endParaRPr>
          </a:p>
        </p:txBody>
      </p:sp>
      <p:sp>
        <p:nvSpPr>
          <p:cNvPr id="11" name="Text 8"/>
          <p:cNvSpPr/>
          <p:nvPr/>
        </p:nvSpPr>
        <p:spPr>
          <a:xfrm>
            <a:off x="5954078" y="5885259"/>
            <a:ext cx="3459242" cy="1088708"/>
          </a:xfrm>
          <a:prstGeom prst="rect">
            <a:avLst/>
          </a:prstGeom>
          <a:noFill/>
          <a:ln/>
        </p:spPr>
        <p:txBody>
          <a:bodyPr wrap="square" lIns="0" tIns="0" rIns="0" bIns="0" rtlCol="0" anchor="t"/>
          <a:lstStyle/>
          <a:p>
            <a:pPr marL="0" indent="0">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13" name="Text 10"/>
          <p:cNvSpPr/>
          <p:nvPr/>
        </p:nvSpPr>
        <p:spPr>
          <a:xfrm>
            <a:off x="9804440" y="5479852"/>
            <a:ext cx="181689" cy="340281"/>
          </a:xfrm>
          <a:prstGeom prst="rect">
            <a:avLst/>
          </a:prstGeom>
          <a:noFill/>
          <a:ln/>
        </p:spPr>
        <p:txBody>
          <a:bodyPr wrap="none" lIns="0" tIns="0" rIns="0" bIns="0" rtlCol="0" anchor="t"/>
          <a:lstStyle/>
          <a:p>
            <a:pPr marL="0" indent="0" algn="ctr">
              <a:lnSpc>
                <a:spcPts val="2650"/>
              </a:lnSpc>
              <a:buNone/>
            </a:pPr>
            <a:endParaRPr lang="en-US" sz="2650" dirty="0">
              <a:latin typeface="Times New Roman" panose="02020603050405020304" pitchFamily="18" charset="0"/>
              <a:cs typeface="Times New Roman" panose="02020603050405020304" pitchFamily="18" charset="0"/>
            </a:endParaRPr>
          </a:p>
        </p:txBody>
      </p:sp>
      <p:sp>
        <p:nvSpPr>
          <p:cNvPr id="14" name="Text 11"/>
          <p:cNvSpPr/>
          <p:nvPr/>
        </p:nvSpPr>
        <p:spPr>
          <a:xfrm>
            <a:off x="10377249" y="5394841"/>
            <a:ext cx="2835235" cy="354330"/>
          </a:xfrm>
          <a:prstGeom prst="rect">
            <a:avLst/>
          </a:prstGeom>
          <a:noFill/>
          <a:ln/>
        </p:spPr>
        <p:txBody>
          <a:bodyPr wrap="none" lIns="0" tIns="0" rIns="0" bIns="0" rtlCol="0" anchor="t"/>
          <a:lstStyle/>
          <a:p>
            <a:pPr marL="0" indent="0">
              <a:lnSpc>
                <a:spcPts val="2750"/>
              </a:lnSpc>
              <a:buNone/>
            </a:pPr>
            <a:endParaRPr lang="en-US" sz="2200" dirty="0">
              <a:latin typeface="Times New Roman" panose="02020603050405020304" pitchFamily="18" charset="0"/>
              <a:cs typeface="Times New Roman" panose="02020603050405020304" pitchFamily="18" charset="0"/>
            </a:endParaRPr>
          </a:p>
        </p:txBody>
      </p:sp>
      <p:sp>
        <p:nvSpPr>
          <p:cNvPr id="15" name="Text 12"/>
          <p:cNvSpPr/>
          <p:nvPr/>
        </p:nvSpPr>
        <p:spPr>
          <a:xfrm>
            <a:off x="10377249" y="5885259"/>
            <a:ext cx="3459242" cy="1088708"/>
          </a:xfrm>
          <a:prstGeom prst="rect">
            <a:avLst/>
          </a:prstGeom>
          <a:noFill/>
          <a:ln/>
        </p:spPr>
        <p:txBody>
          <a:bodyPr wrap="square" lIns="0" tIns="0" rIns="0" bIns="0" rtlCol="0" anchor="t"/>
          <a:lstStyle/>
          <a:p>
            <a:pPr marL="0" indent="0">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55110DAE-0778-3B00-58E2-C82E50346BB8}"/>
              </a:ext>
            </a:extLst>
          </p:cNvPr>
          <p:cNvSpPr txBox="1"/>
          <p:nvPr/>
        </p:nvSpPr>
        <p:spPr>
          <a:xfrm>
            <a:off x="697832" y="1010653"/>
            <a:ext cx="13355052" cy="7446954"/>
          </a:xfrm>
          <a:prstGeom prst="rect">
            <a:avLst/>
          </a:prstGeom>
          <a:noFill/>
        </p:spPr>
        <p:txBody>
          <a:bodyPr wrap="square" rtlCol="0">
            <a:spAutoFit/>
          </a:bodyPr>
          <a:lstStyle/>
          <a:p>
            <a:pPr algn="just">
              <a:lnSpc>
                <a:spcPct val="200000"/>
              </a:lnSpc>
              <a:buNone/>
            </a:pPr>
            <a:r>
              <a:rPr lang="en-IN" sz="2400" b="1" dirty="0">
                <a:latin typeface="Times New Roman" panose="02020603050405020304" pitchFamily="18" charset="0"/>
                <a:cs typeface="Times New Roman" panose="02020603050405020304" pitchFamily="18" charset="0"/>
              </a:rPr>
              <a:t>System Architecture Overview</a:t>
            </a:r>
          </a:p>
          <a:p>
            <a:pPr algn="just">
              <a:lnSpc>
                <a:spcPct val="200000"/>
              </a:lnSpc>
              <a:buNone/>
            </a:pPr>
            <a:r>
              <a:rPr lang="en-IN" sz="1800" b="1" dirty="0">
                <a:latin typeface="Times New Roman" panose="02020603050405020304" pitchFamily="18" charset="0"/>
                <a:cs typeface="Times New Roman" panose="02020603050405020304" pitchFamily="18" charset="0"/>
              </a:rPr>
              <a:t>1. Data Collection &amp; Ingestion</a:t>
            </a:r>
          </a:p>
          <a:p>
            <a:pPr algn="just">
              <a:lnSpc>
                <a:spcPct val="200000"/>
              </a:lnSpc>
            </a:pPr>
            <a:r>
              <a:rPr lang="en-IN" sz="1800" b="1" dirty="0">
                <a:latin typeface="Times New Roman" panose="02020603050405020304" pitchFamily="18" charset="0"/>
                <a:cs typeface="Times New Roman" panose="02020603050405020304" pitchFamily="18" charset="0"/>
              </a:rPr>
              <a:t> Sources</a:t>
            </a:r>
            <a:r>
              <a:rPr lang="en-IN" sz="1800" dirty="0">
                <a:latin typeface="Times New Roman" panose="02020603050405020304" pitchFamily="18" charset="0"/>
                <a:cs typeface="Times New Roman" panose="02020603050405020304" pitchFamily="18" charset="0"/>
              </a:rPr>
              <a:t>: Electronic Health Records (EHRs), including patient demographics, medical history, lab results, and treatment data.</a:t>
            </a:r>
          </a:p>
          <a:p>
            <a:pPr algn="just">
              <a:lnSpc>
                <a:spcPct val="200000"/>
              </a:lnSpc>
            </a:pPr>
            <a:r>
              <a:rPr lang="en-IN" sz="1800" b="1" dirty="0">
                <a:latin typeface="Times New Roman" panose="02020603050405020304" pitchFamily="18" charset="0"/>
                <a:cs typeface="Times New Roman" panose="02020603050405020304" pitchFamily="18" charset="0"/>
              </a:rPr>
              <a:t> Storage</a:t>
            </a:r>
            <a:r>
              <a:rPr lang="en-IN" sz="1800" dirty="0">
                <a:latin typeface="Times New Roman" panose="02020603050405020304" pitchFamily="18" charset="0"/>
                <a:cs typeface="Times New Roman" panose="02020603050405020304" pitchFamily="18" charset="0"/>
              </a:rPr>
              <a:t>: Secure databases or cloud storage solutions (e.g., AWS S3, Azure Blob Storage) to house raw data.</a:t>
            </a:r>
          </a:p>
          <a:p>
            <a:pPr algn="just">
              <a:lnSpc>
                <a:spcPct val="200000"/>
              </a:lnSpc>
              <a:buNone/>
            </a:pPr>
            <a:r>
              <a:rPr lang="en-IN" sz="1800" b="1" dirty="0">
                <a:latin typeface="Times New Roman" panose="02020603050405020304" pitchFamily="18" charset="0"/>
                <a:cs typeface="Times New Roman" panose="02020603050405020304" pitchFamily="18" charset="0"/>
              </a:rPr>
              <a:t>2. Data Preprocessing</a:t>
            </a:r>
          </a:p>
          <a:p>
            <a:pPr algn="just">
              <a:lnSpc>
                <a:spcPct val="200000"/>
              </a:lnSpc>
            </a:pPr>
            <a:r>
              <a:rPr lang="en-IN" sz="1800" b="1" dirty="0">
                <a:latin typeface="Times New Roman" panose="02020603050405020304" pitchFamily="18" charset="0"/>
                <a:cs typeface="Times New Roman" panose="02020603050405020304" pitchFamily="18" charset="0"/>
              </a:rPr>
              <a:t> Cleaning</a:t>
            </a:r>
            <a:r>
              <a:rPr lang="en-IN" sz="1800" dirty="0">
                <a:latin typeface="Times New Roman" panose="02020603050405020304" pitchFamily="18" charset="0"/>
                <a:cs typeface="Times New Roman" panose="02020603050405020304" pitchFamily="18" charset="0"/>
              </a:rPr>
              <a:t>: Handling missing values, correcting inconsistencies, and removing duplicates.</a:t>
            </a:r>
          </a:p>
          <a:p>
            <a:pPr algn="just">
              <a:lnSpc>
                <a:spcPct val="200000"/>
              </a:lnSpc>
            </a:pPr>
            <a:r>
              <a:rPr lang="en-IN" sz="1800" b="1" dirty="0">
                <a:latin typeface="Times New Roman" panose="02020603050405020304" pitchFamily="18" charset="0"/>
                <a:cs typeface="Times New Roman" panose="02020603050405020304" pitchFamily="18" charset="0"/>
              </a:rPr>
              <a:t> Transformation</a:t>
            </a:r>
            <a:r>
              <a:rPr lang="en-IN" sz="1800" dirty="0">
                <a:latin typeface="Times New Roman" panose="02020603050405020304" pitchFamily="18" charset="0"/>
                <a:cs typeface="Times New Roman" panose="02020603050405020304" pitchFamily="18" charset="0"/>
              </a:rPr>
              <a:t>: Encoding categorical variables, normalizing numerical features, and feature selection.</a:t>
            </a:r>
          </a:p>
          <a:p>
            <a:pPr algn="just">
              <a:lnSpc>
                <a:spcPct val="200000"/>
              </a:lnSpc>
            </a:pPr>
            <a:r>
              <a:rPr lang="en-IN" sz="1800" b="1" dirty="0">
                <a:latin typeface="Times New Roman" panose="02020603050405020304" pitchFamily="18" charset="0"/>
                <a:cs typeface="Times New Roman" panose="02020603050405020304" pitchFamily="18" charset="0"/>
              </a:rPr>
              <a:t> Balancing</a:t>
            </a:r>
            <a:r>
              <a:rPr lang="en-IN" sz="1800" dirty="0">
                <a:latin typeface="Times New Roman" panose="02020603050405020304" pitchFamily="18" charset="0"/>
                <a:cs typeface="Times New Roman" panose="02020603050405020304" pitchFamily="18" charset="0"/>
              </a:rPr>
              <a:t>: Applying techniques like SMOTE or SMOTEENN to address class imbalance in the dataset.</a:t>
            </a:r>
          </a:p>
          <a:p>
            <a:pPr algn="just">
              <a:lnSpc>
                <a:spcPct val="200000"/>
              </a:lnSpc>
              <a:buNone/>
            </a:pPr>
            <a:r>
              <a:rPr lang="en-IN" sz="1800" b="1" dirty="0">
                <a:latin typeface="Times New Roman" panose="02020603050405020304" pitchFamily="18" charset="0"/>
                <a:cs typeface="Times New Roman" panose="02020603050405020304" pitchFamily="18" charset="0"/>
              </a:rPr>
              <a:t>3. Model Development</a:t>
            </a:r>
          </a:p>
          <a:p>
            <a:pPr algn="just">
              <a:lnSpc>
                <a:spcPct val="200000"/>
              </a:lnSpc>
            </a:pPr>
            <a:r>
              <a:rPr lang="en-IN" sz="1800" b="1" dirty="0">
                <a:latin typeface="Times New Roman" panose="02020603050405020304" pitchFamily="18" charset="0"/>
                <a:cs typeface="Times New Roman" panose="02020603050405020304" pitchFamily="18" charset="0"/>
              </a:rPr>
              <a:t> Algorithms</a:t>
            </a:r>
            <a:r>
              <a:rPr lang="en-IN" sz="1800" dirty="0">
                <a:latin typeface="Times New Roman" panose="02020603050405020304" pitchFamily="18" charset="0"/>
                <a:cs typeface="Times New Roman" panose="02020603050405020304" pitchFamily="18" charset="0"/>
              </a:rPr>
              <a:t>: Training multiple machine learning models such as Logistic Regression, Random Forest, </a:t>
            </a:r>
            <a:r>
              <a:rPr lang="en-IN" sz="1800" dirty="0" err="1">
                <a:latin typeface="Times New Roman" panose="02020603050405020304" pitchFamily="18" charset="0"/>
                <a:cs typeface="Times New Roman" panose="02020603050405020304" pitchFamily="18" charset="0"/>
              </a:rPr>
              <a:t>XGBoost</a:t>
            </a:r>
            <a:r>
              <a:rPr lang="en-IN" sz="1800" dirty="0">
                <a:latin typeface="Times New Roman" panose="02020603050405020304" pitchFamily="18" charset="0"/>
                <a:cs typeface="Times New Roman" panose="02020603050405020304" pitchFamily="18" charset="0"/>
              </a:rPr>
              <a:t>, and Neural Networks.</a:t>
            </a:r>
          </a:p>
          <a:p>
            <a:pPr algn="just">
              <a:lnSpc>
                <a:spcPct val="200000"/>
              </a:lnSpc>
            </a:pPr>
            <a:r>
              <a:rPr lang="en-IN" sz="1800" b="1" dirty="0">
                <a:latin typeface="Times New Roman" panose="02020603050405020304" pitchFamily="18" charset="0"/>
                <a:cs typeface="Times New Roman" panose="02020603050405020304" pitchFamily="18" charset="0"/>
              </a:rPr>
              <a:t> Optimization</a:t>
            </a:r>
            <a:r>
              <a:rPr lang="en-IN" sz="1800" dirty="0">
                <a:latin typeface="Times New Roman" panose="02020603050405020304" pitchFamily="18" charset="0"/>
                <a:cs typeface="Times New Roman" panose="02020603050405020304" pitchFamily="18" charset="0"/>
              </a:rPr>
              <a:t>: Utilizing hyperparameter tuning methods like </a:t>
            </a:r>
            <a:r>
              <a:rPr lang="en-IN" sz="1800" dirty="0" err="1">
                <a:latin typeface="Times New Roman" panose="02020603050405020304" pitchFamily="18" charset="0"/>
                <a:cs typeface="Times New Roman" panose="02020603050405020304" pitchFamily="18" charset="0"/>
              </a:rPr>
              <a:t>RandomizedSearchCV</a:t>
            </a:r>
            <a:r>
              <a:rPr lang="en-IN" sz="1800" dirty="0">
                <a:latin typeface="Times New Roman" panose="02020603050405020304" pitchFamily="18" charset="0"/>
                <a:cs typeface="Times New Roman" panose="02020603050405020304" pitchFamily="18" charset="0"/>
              </a:rPr>
              <a:t> to enhance model performance.</a:t>
            </a:r>
          </a:p>
          <a:p>
            <a:pPr algn="just">
              <a:lnSpc>
                <a:spcPct val="200000"/>
              </a:lnSpc>
            </a:pPr>
            <a:r>
              <a:rPr lang="en-IN" sz="1800" b="1" dirty="0">
                <a:latin typeface="Times New Roman" panose="02020603050405020304" pitchFamily="18" charset="0"/>
                <a:cs typeface="Times New Roman" panose="02020603050405020304" pitchFamily="18" charset="0"/>
              </a:rPr>
              <a:t> Validation</a:t>
            </a:r>
            <a:r>
              <a:rPr lang="en-IN" sz="1800" dirty="0">
                <a:latin typeface="Times New Roman" panose="02020603050405020304" pitchFamily="18" charset="0"/>
                <a:cs typeface="Times New Roman" panose="02020603050405020304" pitchFamily="18" charset="0"/>
              </a:rPr>
              <a:t>: Employing cross-validation techniques to assess model generalizability.</a:t>
            </a:r>
          </a:p>
          <a:p>
            <a:pPr algn="just"/>
            <a:endParaRPr lang="en-IN"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B1FCF265-17BB-B030-6BC4-D3F4DE5FDA67}"/>
              </a:ext>
            </a:extLst>
          </p:cNvPr>
          <p:cNvPicPr>
            <a:picLocks noChangeAspect="1"/>
          </p:cNvPicPr>
          <p:nvPr/>
        </p:nvPicPr>
        <p:blipFill>
          <a:blip r:embed="rId3">
            <a:alphaModFix amt="30000"/>
          </a:blip>
          <a:stretch>
            <a:fillRect/>
          </a:stretch>
        </p:blipFill>
        <p:spPr>
          <a:xfrm>
            <a:off x="0" y="710"/>
            <a:ext cx="14630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EFBF12-CD70-00E9-8CCC-D1A883A4997E}"/>
              </a:ext>
            </a:extLst>
          </p:cNvPr>
          <p:cNvPicPr>
            <a:picLocks noChangeAspect="1"/>
          </p:cNvPicPr>
          <p:nvPr/>
        </p:nvPicPr>
        <p:blipFill>
          <a:blip r:embed="rId2"/>
          <a:stretch>
            <a:fillRect/>
          </a:stretch>
        </p:blipFill>
        <p:spPr>
          <a:xfrm>
            <a:off x="0" y="0"/>
            <a:ext cx="14630400" cy="8229600"/>
          </a:xfrm>
          <a:prstGeom prst="rect">
            <a:avLst/>
          </a:prstGeom>
        </p:spPr>
      </p:pic>
      <p:pic>
        <p:nvPicPr>
          <p:cNvPr id="9" name="Picture 8">
            <a:extLst>
              <a:ext uri="{FF2B5EF4-FFF2-40B4-BE49-F238E27FC236}">
                <a16:creationId xmlns:a16="http://schemas.microsoft.com/office/drawing/2014/main" id="{CEFE10EE-D451-494C-2946-AF0C3BE81563}"/>
              </a:ext>
            </a:extLst>
          </p:cNvPr>
          <p:cNvPicPr>
            <a:picLocks noChangeAspect="1"/>
          </p:cNvPicPr>
          <p:nvPr/>
        </p:nvPicPr>
        <p:blipFill>
          <a:blip r:embed="rId3"/>
          <a:stretch>
            <a:fillRect/>
          </a:stretch>
        </p:blipFill>
        <p:spPr>
          <a:xfrm>
            <a:off x="7724275" y="525253"/>
            <a:ext cx="6589544" cy="7179093"/>
          </a:xfrm>
          <a:prstGeom prst="rect">
            <a:avLst/>
          </a:prstGeom>
        </p:spPr>
      </p:pic>
      <p:sp>
        <p:nvSpPr>
          <p:cNvPr id="10" name="TextBox 9">
            <a:extLst>
              <a:ext uri="{FF2B5EF4-FFF2-40B4-BE49-F238E27FC236}">
                <a16:creationId xmlns:a16="http://schemas.microsoft.com/office/drawing/2014/main" id="{A0731571-6ECA-5C8F-77F7-B3C75DC6A058}"/>
              </a:ext>
            </a:extLst>
          </p:cNvPr>
          <p:cNvSpPr txBox="1"/>
          <p:nvPr/>
        </p:nvSpPr>
        <p:spPr>
          <a:xfrm>
            <a:off x="685800" y="525253"/>
            <a:ext cx="6589544" cy="4618380"/>
          </a:xfrm>
          <a:prstGeom prst="rect">
            <a:avLst/>
          </a:prstGeom>
          <a:noFill/>
        </p:spPr>
        <p:txBody>
          <a:bodyPr wrap="square" rtlCol="0">
            <a:spAutoFit/>
          </a:bodyPr>
          <a:lstStyle/>
          <a:p>
            <a:pPr>
              <a:lnSpc>
                <a:spcPct val="150000"/>
              </a:lnSpc>
            </a:pPr>
            <a:r>
              <a:rPr lang="en-IN" sz="1800" b="1" dirty="0">
                <a:solidFill>
                  <a:schemeClr val="tx1"/>
                </a:solidFill>
                <a:latin typeface="Times New Roman" panose="02020603050405020304" pitchFamily="18" charset="0"/>
                <a:cs typeface="Times New Roman" panose="02020603050405020304" pitchFamily="18" charset="0"/>
              </a:rPr>
              <a:t>4. Model Evaluation</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 Metrics</a:t>
            </a:r>
            <a:r>
              <a:rPr lang="en-IN" sz="1800" dirty="0">
                <a:solidFill>
                  <a:schemeClr val="tx1"/>
                </a:solidFill>
                <a:latin typeface="Times New Roman" panose="02020603050405020304" pitchFamily="18" charset="0"/>
                <a:cs typeface="Times New Roman" panose="02020603050405020304" pitchFamily="18" charset="0"/>
              </a:rPr>
              <a:t>: Assessing models using accuracy, precision, recall, F1-score, and ROC-AUC.</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 </a:t>
            </a:r>
            <a:r>
              <a:rPr lang="en-IN" sz="1800" b="1" dirty="0">
                <a:solidFill>
                  <a:schemeClr val="tx1"/>
                </a:solidFill>
                <a:latin typeface="Times New Roman" panose="02020603050405020304" pitchFamily="18" charset="0"/>
                <a:cs typeface="Times New Roman" panose="02020603050405020304" pitchFamily="18" charset="0"/>
              </a:rPr>
              <a:t>Selection</a:t>
            </a:r>
            <a:r>
              <a:rPr lang="en-IN" sz="1800" dirty="0">
                <a:solidFill>
                  <a:schemeClr val="tx1"/>
                </a:solidFill>
                <a:latin typeface="Times New Roman" panose="02020603050405020304" pitchFamily="18" charset="0"/>
                <a:cs typeface="Times New Roman" panose="02020603050405020304" pitchFamily="18" charset="0"/>
              </a:rPr>
              <a:t>: Choosing the best-performing model based on evaluation metrics.</a:t>
            </a:r>
            <a:br>
              <a:rPr lang="en-IN" sz="1800"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5. Deployment</a:t>
            </a:r>
            <a:br>
              <a:rPr lang="en-IN" sz="1800" b="1" dirty="0">
                <a:solidFill>
                  <a:schemeClr val="tx1"/>
                </a:solidFill>
                <a:latin typeface="Times New Roman" panose="02020603050405020304" pitchFamily="18" charset="0"/>
                <a:cs typeface="Times New Roman" panose="02020603050405020304" pitchFamily="18" charset="0"/>
              </a:rPr>
            </a:br>
            <a:r>
              <a:rPr lang="en-IN" sz="1800" b="1" dirty="0">
                <a:solidFill>
                  <a:schemeClr val="tx1"/>
                </a:solidFill>
                <a:latin typeface="Times New Roman" panose="02020603050405020304" pitchFamily="18" charset="0"/>
                <a:cs typeface="Times New Roman" panose="02020603050405020304" pitchFamily="18" charset="0"/>
              </a:rPr>
              <a:t> Interface</a:t>
            </a:r>
            <a:r>
              <a:rPr lang="en-IN" sz="1800" dirty="0">
                <a:solidFill>
                  <a:schemeClr val="tx1"/>
                </a:solidFill>
                <a:latin typeface="Times New Roman" panose="02020603050405020304" pitchFamily="18" charset="0"/>
                <a:cs typeface="Times New Roman" panose="02020603050405020304" pitchFamily="18" charset="0"/>
              </a:rPr>
              <a:t>: Developing a user-friendly application (e.g., using </a:t>
            </a:r>
            <a:r>
              <a:rPr lang="en-IN" sz="1800" dirty="0" err="1">
                <a:solidFill>
                  <a:schemeClr val="tx1"/>
                </a:solidFill>
                <a:latin typeface="Times New Roman" panose="02020603050405020304" pitchFamily="18" charset="0"/>
                <a:cs typeface="Times New Roman" panose="02020603050405020304" pitchFamily="18" charset="0"/>
              </a:rPr>
              <a:t>Streamlit</a:t>
            </a:r>
            <a:r>
              <a:rPr lang="en-IN" sz="1800" dirty="0">
                <a:solidFill>
                  <a:schemeClr val="tx1"/>
                </a:solidFill>
                <a:latin typeface="Times New Roman" panose="02020603050405020304" pitchFamily="18" charset="0"/>
                <a:cs typeface="Times New Roman" panose="02020603050405020304" pitchFamily="18" charset="0"/>
              </a:rPr>
              <a:t>) for healthcare professionals to input patient data and receive predictions.</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 </a:t>
            </a:r>
            <a:r>
              <a:rPr lang="en-IN" sz="1800" b="1" dirty="0">
                <a:solidFill>
                  <a:schemeClr val="tx1"/>
                </a:solidFill>
                <a:latin typeface="Times New Roman" panose="02020603050405020304" pitchFamily="18" charset="0"/>
                <a:cs typeface="Times New Roman" panose="02020603050405020304" pitchFamily="18" charset="0"/>
              </a:rPr>
              <a:t>Integration</a:t>
            </a:r>
            <a:r>
              <a:rPr lang="en-IN" sz="1800" dirty="0">
                <a:solidFill>
                  <a:schemeClr val="tx1"/>
                </a:solidFill>
                <a:latin typeface="Times New Roman" panose="02020603050405020304" pitchFamily="18" charset="0"/>
                <a:cs typeface="Times New Roman" panose="02020603050405020304" pitchFamily="18" charset="0"/>
              </a:rPr>
              <a:t>: Connecting the application with hospital information systems for seamless data flow.</a:t>
            </a:r>
            <a:endParaRPr lang="en-US" dirty="0"/>
          </a:p>
        </p:txBody>
      </p:sp>
    </p:spTree>
    <p:extLst>
      <p:ext uri="{BB962C8B-B14F-4D97-AF65-F5344CB8AC3E}">
        <p14:creationId xmlns:p14="http://schemas.microsoft.com/office/powerpoint/2010/main" val="1739339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646</TotalTime>
  <Words>1599</Words>
  <Application>Microsoft Office PowerPoint</Application>
  <PresentationFormat>Custom</PresentationFormat>
  <Paragraphs>120</Paragraphs>
  <Slides>24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Nani Tanna</cp:lastModifiedBy>
  <cp:revision>24</cp:revision>
  <dcterms:created xsi:type="dcterms:W3CDTF">2025-03-03T10:15:17Z</dcterms:created>
  <dcterms:modified xsi:type="dcterms:W3CDTF">2025-07-12T08:19:16Z</dcterms:modified>
</cp:coreProperties>
</file>